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20"/>
  </p:notesMasterIdLst>
  <p:handoutMasterIdLst>
    <p:handoutMasterId r:id="rId21"/>
  </p:handoutMasterIdLst>
  <p:sldIdLst>
    <p:sldId id="293" r:id="rId7"/>
    <p:sldId id="2145706990" r:id="rId8"/>
    <p:sldId id="2145706991" r:id="rId9"/>
    <p:sldId id="2145706997" r:id="rId10"/>
    <p:sldId id="257" r:id="rId11"/>
    <p:sldId id="2145706993" r:id="rId12"/>
    <p:sldId id="2145706994" r:id="rId13"/>
    <p:sldId id="2145706998" r:id="rId14"/>
    <p:sldId id="2145706995" r:id="rId15"/>
    <p:sldId id="258" r:id="rId16"/>
    <p:sldId id="2145706987" r:id="rId17"/>
    <p:sldId id="2145706996" r:id="rId18"/>
    <p:sldId id="260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7B"/>
    <a:srgbClr val="CCCCFF"/>
    <a:srgbClr val="1D757B"/>
    <a:srgbClr val="87CBD3"/>
    <a:srgbClr val="A5A9AC"/>
    <a:srgbClr val="00626F"/>
    <a:srgbClr val="C8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 autoAdjust="0"/>
    <p:restoredTop sz="94607" autoAdjust="0"/>
  </p:normalViewPr>
  <p:slideViewPr>
    <p:cSldViewPr snapToGrid="0" snapToObjects="1">
      <p:cViewPr varScale="1">
        <p:scale>
          <a:sx n="157" d="100"/>
          <a:sy n="157" d="100"/>
        </p:scale>
        <p:origin x="176" y="96"/>
      </p:cViewPr>
      <p:guideLst>
        <p:guide orient="horz" pos="209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kay Amanda AWE" userId="d7b14ad5-7063-4dea-8ec1-415cff819062" providerId="ADAL" clId="{ADDB2EAF-197D-4F23-B16F-ACCFA8F31EB7}"/>
    <pc:docChg chg="delSld modSld">
      <pc:chgData name="Mckay Amanda AWE" userId="d7b14ad5-7063-4dea-8ec1-415cff819062" providerId="ADAL" clId="{ADDB2EAF-197D-4F23-B16F-ACCFA8F31EB7}" dt="2024-02-29T06:38:13.345" v="25" actId="2696"/>
      <pc:docMkLst>
        <pc:docMk/>
      </pc:docMkLst>
      <pc:sldChg chg="modSp mod">
        <pc:chgData name="Mckay Amanda AWE" userId="d7b14ad5-7063-4dea-8ec1-415cff819062" providerId="ADAL" clId="{ADDB2EAF-197D-4F23-B16F-ACCFA8F31EB7}" dt="2024-02-29T06:35:50.391" v="24" actId="20577"/>
        <pc:sldMkLst>
          <pc:docMk/>
          <pc:sldMk cId="1794140056" sldId="293"/>
        </pc:sldMkLst>
        <pc:spChg chg="mod">
          <ac:chgData name="Mckay Amanda AWE" userId="d7b14ad5-7063-4dea-8ec1-415cff819062" providerId="ADAL" clId="{ADDB2EAF-197D-4F23-B16F-ACCFA8F31EB7}" dt="2024-02-29T06:35:50.391" v="24" actId="20577"/>
          <ac:spMkLst>
            <pc:docMk/>
            <pc:sldMk cId="1794140056" sldId="293"/>
            <ac:spMk id="2" creationId="{5304FB7C-E453-4542-B649-BBB44D336093}"/>
          </ac:spMkLst>
        </pc:spChg>
      </pc:sldChg>
      <pc:sldChg chg="del">
        <pc:chgData name="Mckay Amanda AWE" userId="d7b14ad5-7063-4dea-8ec1-415cff819062" providerId="ADAL" clId="{ADDB2EAF-197D-4F23-B16F-ACCFA8F31EB7}" dt="2024-02-26T16:02:52.151" v="0" actId="47"/>
        <pc:sldMkLst>
          <pc:docMk/>
          <pc:sldMk cId="908969723" sldId="335"/>
        </pc:sldMkLst>
      </pc:sldChg>
      <pc:sldChg chg="del">
        <pc:chgData name="Mckay Amanda AWE" userId="d7b14ad5-7063-4dea-8ec1-415cff819062" providerId="ADAL" clId="{ADDB2EAF-197D-4F23-B16F-ACCFA8F31EB7}" dt="2024-02-26T16:02:52.151" v="0" actId="47"/>
        <pc:sldMkLst>
          <pc:docMk/>
          <pc:sldMk cId="3002312751" sldId="2145706986"/>
        </pc:sldMkLst>
      </pc:sldChg>
      <pc:sldChg chg="del">
        <pc:chgData name="Mckay Amanda AWE" userId="d7b14ad5-7063-4dea-8ec1-415cff819062" providerId="ADAL" clId="{ADDB2EAF-197D-4F23-B16F-ACCFA8F31EB7}" dt="2024-02-26T16:04:05.491" v="1" actId="2696"/>
        <pc:sldMkLst>
          <pc:docMk/>
          <pc:sldMk cId="3423526882" sldId="2145706989"/>
        </pc:sldMkLst>
      </pc:sldChg>
      <pc:sldChg chg="modSp mod">
        <pc:chgData name="Mckay Amanda AWE" userId="d7b14ad5-7063-4dea-8ec1-415cff819062" providerId="ADAL" clId="{ADDB2EAF-197D-4F23-B16F-ACCFA8F31EB7}" dt="2024-02-26T16:10:30.751" v="7" actId="20577"/>
        <pc:sldMkLst>
          <pc:docMk/>
          <pc:sldMk cId="2798369714" sldId="2145706990"/>
        </pc:sldMkLst>
        <pc:spChg chg="mod">
          <ac:chgData name="Mckay Amanda AWE" userId="d7b14ad5-7063-4dea-8ec1-415cff819062" providerId="ADAL" clId="{ADDB2EAF-197D-4F23-B16F-ACCFA8F31EB7}" dt="2024-02-26T16:10:30.751" v="7" actId="20577"/>
          <ac:spMkLst>
            <pc:docMk/>
            <pc:sldMk cId="2798369714" sldId="2145706990"/>
            <ac:spMk id="4" creationId="{8345F089-B064-757A-104E-28EE6E7D9348}"/>
          </ac:spMkLst>
        </pc:spChg>
      </pc:sldChg>
      <pc:sldChg chg="del">
        <pc:chgData name="Mckay Amanda AWE" userId="d7b14ad5-7063-4dea-8ec1-415cff819062" providerId="ADAL" clId="{ADDB2EAF-197D-4F23-B16F-ACCFA8F31EB7}" dt="2024-02-26T16:02:52.151" v="0" actId="47"/>
        <pc:sldMkLst>
          <pc:docMk/>
          <pc:sldMk cId="1085783599" sldId="2145706992"/>
        </pc:sldMkLst>
      </pc:sldChg>
      <pc:sldChg chg="del">
        <pc:chgData name="Mckay Amanda AWE" userId="d7b14ad5-7063-4dea-8ec1-415cff819062" providerId="ADAL" clId="{ADDB2EAF-197D-4F23-B16F-ACCFA8F31EB7}" dt="2024-02-29T06:38:13.345" v="25" actId="2696"/>
        <pc:sldMkLst>
          <pc:docMk/>
          <pc:sldMk cId="1876943761" sldId="2145706999"/>
        </pc:sldMkLst>
      </pc:sldChg>
      <pc:sldMasterChg chg="delSldLayout">
        <pc:chgData name="Mckay Amanda AWE" userId="d7b14ad5-7063-4dea-8ec1-415cff819062" providerId="ADAL" clId="{ADDB2EAF-197D-4F23-B16F-ACCFA8F31EB7}" dt="2024-02-26T16:02:52.151" v="0" actId="47"/>
        <pc:sldMasterMkLst>
          <pc:docMk/>
          <pc:sldMasterMk cId="0" sldId="2147483648"/>
        </pc:sldMasterMkLst>
        <pc:sldLayoutChg chg="del">
          <pc:chgData name="Mckay Amanda AWE" userId="d7b14ad5-7063-4dea-8ec1-415cff819062" providerId="ADAL" clId="{ADDB2EAF-197D-4F23-B16F-ACCFA8F31EB7}" dt="2024-02-26T16:02:52.151" v="0" actId="47"/>
          <pc:sldLayoutMkLst>
            <pc:docMk/>
            <pc:sldMasterMk cId="0" sldId="2147483648"/>
            <pc:sldLayoutMk cId="289952505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94F19-6042-6548-B04C-F86F88326ACD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044F5-9011-7543-9786-BBD8D6132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609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68994-2129-084D-B592-8915CD6716C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01A1-D811-B54C-99DB-421274F17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107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, call ou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22A097-0D2C-4102-9B74-0189DECC5368}"/>
              </a:ext>
            </a:extLst>
          </p:cNvPr>
          <p:cNvSpPr/>
          <p:nvPr userDrawn="1"/>
        </p:nvSpPr>
        <p:spPr>
          <a:xfrm>
            <a:off x="1" y="4280361"/>
            <a:ext cx="5383272" cy="370074"/>
          </a:xfrm>
          <a:custGeom>
            <a:avLst/>
            <a:gdLst>
              <a:gd name="connsiteX0" fmla="*/ 0 w 6057041"/>
              <a:gd name="connsiteY0" fmla="*/ 0 h 370074"/>
              <a:gd name="connsiteX1" fmla="*/ 6057041 w 6057041"/>
              <a:gd name="connsiteY1" fmla="*/ 0 h 370074"/>
              <a:gd name="connsiteX2" fmla="*/ 6057041 w 6057041"/>
              <a:gd name="connsiteY2" fmla="*/ 370074 h 370074"/>
              <a:gd name="connsiteX3" fmla="*/ 0 w 6057041"/>
              <a:gd name="connsiteY3" fmla="*/ 370074 h 370074"/>
              <a:gd name="connsiteX4" fmla="*/ 0 w 6057041"/>
              <a:gd name="connsiteY4" fmla="*/ 0 h 370074"/>
              <a:gd name="connsiteX0" fmla="*/ 0 w 6057041"/>
              <a:gd name="connsiteY0" fmla="*/ 0 h 370074"/>
              <a:gd name="connsiteX1" fmla="*/ 5974538 w 6057041"/>
              <a:gd name="connsiteY1" fmla="*/ 20625 h 370074"/>
              <a:gd name="connsiteX2" fmla="*/ 6057041 w 6057041"/>
              <a:gd name="connsiteY2" fmla="*/ 370074 h 370074"/>
              <a:gd name="connsiteX3" fmla="*/ 0 w 6057041"/>
              <a:gd name="connsiteY3" fmla="*/ 370074 h 370074"/>
              <a:gd name="connsiteX4" fmla="*/ 0 w 6057041"/>
              <a:gd name="connsiteY4" fmla="*/ 0 h 37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041" h="370074">
                <a:moveTo>
                  <a:pt x="0" y="0"/>
                </a:moveTo>
                <a:lnTo>
                  <a:pt x="5974538" y="20625"/>
                </a:lnTo>
                <a:lnTo>
                  <a:pt x="6057041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4158" y="1412664"/>
            <a:ext cx="7255842" cy="334378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" charset="2"/>
              <a:buChar char="§"/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8EFF1"/>
              </a:buClr>
              <a:buSzPct val="70000"/>
              <a:buFont typeface="Wingdings" charset="2"/>
              <a:buChar char="§"/>
              <a:defRPr sz="16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charset="2"/>
              <a:buChar char="§"/>
              <a:defRPr sz="1200"/>
            </a:lvl3pPr>
            <a:lvl4pPr>
              <a:buClr>
                <a:schemeClr val="accent1"/>
              </a:buClr>
              <a:buSzPct val="70000"/>
              <a:buFont typeface="Wingdings" charset="2"/>
              <a:buChar char="§"/>
              <a:defRPr/>
            </a:lvl4pPr>
            <a:lvl5pPr>
              <a:buClr>
                <a:schemeClr val="accent1"/>
              </a:buClr>
              <a:buSzPct val="7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255841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BCE908-1275-4D8C-8968-99F3804651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4279900"/>
            <a:ext cx="4665662" cy="3698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b="1" dirty="0"/>
              <a:t>Click to add call-out bar text</a:t>
            </a:r>
          </a:p>
        </p:txBody>
      </p:sp>
    </p:spTree>
    <p:extLst>
      <p:ext uri="{BB962C8B-B14F-4D97-AF65-F5344CB8AC3E}">
        <p14:creationId xmlns:p14="http://schemas.microsoft.com/office/powerpoint/2010/main" val="24182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281242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4158" y="1731346"/>
            <a:ext cx="7281242" cy="302509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" charset="2"/>
              <a:buChar char="§"/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8EFF1"/>
              </a:buClr>
              <a:buSzPct val="70000"/>
              <a:buFont typeface="Wingdings" charset="2"/>
              <a:buChar char="§"/>
              <a:defRPr sz="16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charset="2"/>
              <a:buChar char="§"/>
              <a:defRPr sz="1200"/>
            </a:lvl3pPr>
            <a:lvl4pPr>
              <a:buClr>
                <a:schemeClr val="accent1"/>
              </a:buClr>
              <a:buSzPct val="70000"/>
              <a:buFont typeface="Wingdings" charset="2"/>
              <a:buChar char="§"/>
              <a:defRPr/>
            </a:lvl4pPr>
            <a:lvl5pPr>
              <a:buClr>
                <a:schemeClr val="accent1"/>
              </a:buClr>
              <a:buSzPct val="7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4159" y="1290053"/>
            <a:ext cx="7281242" cy="441293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200"/>
              </a:lnSpc>
              <a:buNone/>
              <a:defRPr sz="2000" b="1" baseline="0">
                <a:solidFill>
                  <a:srgbClr val="A5A9AC"/>
                </a:solidFill>
              </a:defRPr>
            </a:lvl1pPr>
            <a:lvl2pPr>
              <a:defRPr sz="1400">
                <a:solidFill>
                  <a:srgbClr val="00747B"/>
                </a:solidFill>
              </a:defRPr>
            </a:lvl2pPr>
            <a:lvl3pPr>
              <a:defRPr sz="1400">
                <a:solidFill>
                  <a:srgbClr val="00747B"/>
                </a:solidFill>
              </a:defRPr>
            </a:lvl3pPr>
            <a:lvl4pPr>
              <a:defRPr sz="1400">
                <a:solidFill>
                  <a:srgbClr val="00747B"/>
                </a:solidFill>
              </a:defRPr>
            </a:lvl4pPr>
            <a:lvl5pPr>
              <a:defRPr sz="1400">
                <a:solidFill>
                  <a:srgbClr val="00747B"/>
                </a:solidFill>
              </a:defRPr>
            </a:lvl5pPr>
          </a:lstStyle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230441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4158" y="1550737"/>
            <a:ext cx="7230442" cy="276057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" charset="2"/>
              <a:buNone/>
              <a:defRPr sz="2000" b="1">
                <a:solidFill>
                  <a:srgbClr val="00747B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8EFF1"/>
              </a:buClr>
              <a:buSzPct val="70000"/>
              <a:buFont typeface="Wingdings" charset="2"/>
              <a:buChar char="§"/>
              <a:defRPr sz="16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charset="2"/>
              <a:buChar char="§"/>
              <a:defRPr sz="1200"/>
            </a:lvl3pPr>
            <a:lvl4pPr>
              <a:buClr>
                <a:schemeClr val="accent1"/>
              </a:buClr>
              <a:buSzPct val="70000"/>
              <a:buFont typeface="Wingdings" charset="2"/>
              <a:buChar char="§"/>
              <a:defRPr/>
            </a:lvl4pPr>
            <a:lvl5pPr>
              <a:buClr>
                <a:schemeClr val="accent1"/>
              </a:buClr>
              <a:buSzPct val="7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025900" y="1412665"/>
            <a:ext cx="3506209" cy="334378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167950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4157" y="1412664"/>
            <a:ext cx="3503877" cy="334378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Wingdings" charset="2"/>
              <a:buChar char="§"/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8EFF1"/>
              </a:buClr>
              <a:buSzPct val="70000"/>
              <a:buFont typeface="Wingdings" charset="2"/>
              <a:buChar char="§"/>
              <a:defRPr sz="16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charset="2"/>
              <a:buChar char="§"/>
              <a:defRPr sz="1200"/>
            </a:lvl3pPr>
            <a:lvl4pPr>
              <a:buClr>
                <a:schemeClr val="accent1"/>
              </a:buClr>
              <a:buSzPct val="70000"/>
              <a:buFont typeface="Wingdings" charset="2"/>
              <a:buChar char="§"/>
              <a:defRPr/>
            </a:lvl4pPr>
            <a:lvl5pPr>
              <a:buClr>
                <a:schemeClr val="accent1"/>
              </a:buClr>
              <a:buSzPct val="7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i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4160" y="241918"/>
            <a:ext cx="7167950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4159" y="1290053"/>
            <a:ext cx="7167951" cy="441293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200"/>
              </a:lnSpc>
              <a:buNone/>
              <a:defRPr sz="2000" b="1" baseline="0">
                <a:solidFill>
                  <a:srgbClr val="A5A9AC"/>
                </a:solidFill>
              </a:defRPr>
            </a:lvl1pPr>
            <a:lvl2pPr>
              <a:defRPr sz="1400">
                <a:solidFill>
                  <a:srgbClr val="00747B"/>
                </a:solidFill>
              </a:defRPr>
            </a:lvl2pPr>
            <a:lvl3pPr>
              <a:defRPr sz="1400">
                <a:solidFill>
                  <a:srgbClr val="00747B"/>
                </a:solidFill>
              </a:defRPr>
            </a:lvl3pPr>
            <a:lvl4pPr>
              <a:defRPr sz="1400">
                <a:solidFill>
                  <a:srgbClr val="00747B"/>
                </a:solidFill>
              </a:defRPr>
            </a:lvl4pPr>
            <a:lvl5pPr>
              <a:defRPr sz="1400">
                <a:solidFill>
                  <a:srgbClr val="00747B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025900" y="1731347"/>
            <a:ext cx="3506209" cy="3025098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4157" y="1731346"/>
            <a:ext cx="3503877" cy="302509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Wingdings" charset="2"/>
              <a:buChar char="§"/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8EFF1"/>
              </a:buClr>
              <a:buSzPct val="70000"/>
              <a:buFont typeface="Wingdings" charset="2"/>
              <a:buChar char="§"/>
              <a:defRPr sz="16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charset="2"/>
              <a:buChar char="§"/>
              <a:defRPr sz="1200"/>
            </a:lvl3pPr>
            <a:lvl4pPr>
              <a:buClr>
                <a:schemeClr val="accent1"/>
              </a:buClr>
              <a:buSzPct val="70000"/>
              <a:buFont typeface="Wingdings" charset="2"/>
              <a:buChar char="§"/>
              <a:defRPr/>
            </a:lvl4pPr>
            <a:lvl5pPr>
              <a:buClr>
                <a:schemeClr val="accent1"/>
              </a:buClr>
              <a:buSzPct val="7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4159" y="1412665"/>
            <a:ext cx="7179641" cy="334378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179640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198691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4159" y="1290053"/>
            <a:ext cx="7198691" cy="441293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200"/>
              </a:lnSpc>
              <a:buNone/>
              <a:defRPr sz="2000" b="1" baseline="0">
                <a:solidFill>
                  <a:srgbClr val="A5A9AC"/>
                </a:solidFill>
              </a:defRPr>
            </a:lvl1pPr>
            <a:lvl2pPr>
              <a:defRPr sz="1400">
                <a:solidFill>
                  <a:srgbClr val="00747B"/>
                </a:solidFill>
              </a:defRPr>
            </a:lvl2pPr>
            <a:lvl3pPr>
              <a:defRPr sz="1400">
                <a:solidFill>
                  <a:srgbClr val="00747B"/>
                </a:solidFill>
              </a:defRPr>
            </a:lvl3pPr>
            <a:lvl4pPr>
              <a:defRPr sz="1400">
                <a:solidFill>
                  <a:srgbClr val="00747B"/>
                </a:solidFill>
              </a:defRPr>
            </a:lvl4pPr>
            <a:lvl5pPr>
              <a:defRPr sz="1400">
                <a:solidFill>
                  <a:srgbClr val="00747B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4159" y="1731346"/>
            <a:ext cx="7198692" cy="3025099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64160" y="1412665"/>
            <a:ext cx="3513548" cy="334378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211391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62002" y="1412665"/>
            <a:ext cx="3513548" cy="334378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230441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64159" y="1290053"/>
            <a:ext cx="7230441" cy="441293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200"/>
              </a:lnSpc>
              <a:buNone/>
              <a:defRPr sz="2000" b="1" baseline="0">
                <a:solidFill>
                  <a:srgbClr val="A5A9AC"/>
                </a:solidFill>
              </a:defRPr>
            </a:lvl1pPr>
            <a:lvl2pPr>
              <a:defRPr sz="1400">
                <a:solidFill>
                  <a:srgbClr val="00747B"/>
                </a:solidFill>
              </a:defRPr>
            </a:lvl2pPr>
            <a:lvl3pPr>
              <a:defRPr sz="1400">
                <a:solidFill>
                  <a:srgbClr val="00747B"/>
                </a:solidFill>
              </a:defRPr>
            </a:lvl3pPr>
            <a:lvl4pPr>
              <a:defRPr sz="1400">
                <a:solidFill>
                  <a:srgbClr val="00747B"/>
                </a:solidFill>
              </a:defRPr>
            </a:lvl4pPr>
            <a:lvl5pPr>
              <a:defRPr sz="1400">
                <a:solidFill>
                  <a:srgbClr val="00747B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64160" y="1731345"/>
            <a:ext cx="3530600" cy="3025099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64000" y="1731345"/>
            <a:ext cx="3530600" cy="3025099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364159" y="1412665"/>
            <a:ext cx="7179641" cy="3343779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179641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WN copyrigh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84B1E2-1B6F-4DA5-B752-25DB443C0B92}"/>
              </a:ext>
            </a:extLst>
          </p:cNvPr>
          <p:cNvSpPr txBox="1"/>
          <p:nvPr userDrawn="1"/>
        </p:nvSpPr>
        <p:spPr>
          <a:xfrm>
            <a:off x="5936875" y="4868443"/>
            <a:ext cx="3939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UK Ministry of Defence © Crown Owned Copyright 2020/AWE</a:t>
            </a:r>
            <a:endParaRPr lang="en-GB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40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205041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64158" y="1290053"/>
            <a:ext cx="7205041" cy="441293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200"/>
              </a:lnSpc>
              <a:buNone/>
              <a:defRPr sz="2000" b="1" baseline="0">
                <a:solidFill>
                  <a:srgbClr val="A5A9AC"/>
                </a:solidFill>
              </a:defRPr>
            </a:lvl1pPr>
            <a:lvl2pPr>
              <a:defRPr sz="1400">
                <a:solidFill>
                  <a:srgbClr val="00747B"/>
                </a:solidFill>
              </a:defRPr>
            </a:lvl2pPr>
            <a:lvl3pPr>
              <a:defRPr sz="1400">
                <a:solidFill>
                  <a:srgbClr val="00747B"/>
                </a:solidFill>
              </a:defRPr>
            </a:lvl3pPr>
            <a:lvl4pPr>
              <a:defRPr sz="1400">
                <a:solidFill>
                  <a:srgbClr val="00747B"/>
                </a:solidFill>
              </a:defRPr>
            </a:lvl4pPr>
            <a:lvl5pPr>
              <a:defRPr sz="1400">
                <a:solidFill>
                  <a:srgbClr val="00747B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364159" y="1731346"/>
            <a:ext cx="7205041" cy="3025098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0908" y="266699"/>
            <a:ext cx="6945892" cy="4489745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70908" y="266700"/>
            <a:ext cx="7003041" cy="4489744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182098"/>
            <a:ext cx="6845300" cy="1863865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rgbClr val="A5A9AC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43AEE-CA15-3223-F003-5E79CB04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4946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>
              <a:defRPr>
                <a:solidFill>
                  <a:srgbClr val="4C4946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2pPr>
            <a:lvl3pPr>
              <a:defRPr>
                <a:solidFill>
                  <a:srgbClr val="4C4946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3pPr>
            <a:lvl4pPr>
              <a:defRPr>
                <a:solidFill>
                  <a:srgbClr val="4C4946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4pPr>
            <a:lvl5pPr>
              <a:defRPr>
                <a:solidFill>
                  <a:srgbClr val="4C4946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8CCD6B-816C-5093-D15A-BE84A8DD35C4}"/>
              </a:ext>
            </a:extLst>
          </p:cNvPr>
          <p:cNvCxnSpPr/>
          <p:nvPr userDrawn="1"/>
        </p:nvCxnSpPr>
        <p:spPr>
          <a:xfrm>
            <a:off x="628650" y="922713"/>
            <a:ext cx="7886700" cy="0"/>
          </a:xfrm>
          <a:prstGeom prst="line">
            <a:avLst/>
          </a:prstGeom>
          <a:ln>
            <a:solidFill>
              <a:srgbClr val="4C4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EB5A021-C7F3-AAD2-ADF8-45F739FDA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36947"/>
            <a:ext cx="3486150" cy="4667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rgbClr val="038B3C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en-GB"/>
              <a:t>S</a:t>
            </a:r>
            <a:r>
              <a:rPr lang="en-US" err="1"/>
              <a:t>lide</a:t>
            </a:r>
            <a:r>
              <a:rPr lang="en-US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400031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009316"/>
            <a:ext cx="6832600" cy="10838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2800"/>
              </a:lnSpc>
              <a:defRPr sz="2400" b="1">
                <a:solidFill>
                  <a:srgbClr val="00747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5800" y="3281947"/>
            <a:ext cx="6832600" cy="342983"/>
          </a:xfrm>
          <a:prstGeom prst="rect">
            <a:avLst/>
          </a:prstGeom>
        </p:spPr>
        <p:txBody>
          <a:bodyPr vert="horz"/>
          <a:lstStyle>
            <a:lvl1pPr>
              <a:buNone/>
              <a:defRPr sz="1400" baseline="0">
                <a:solidFill>
                  <a:srgbClr val="00747B"/>
                </a:solidFill>
              </a:defRPr>
            </a:lvl1pPr>
            <a:lvl2pPr>
              <a:defRPr sz="1400">
                <a:solidFill>
                  <a:srgbClr val="00747B"/>
                </a:solidFill>
              </a:defRPr>
            </a:lvl2pPr>
            <a:lvl3pPr>
              <a:defRPr sz="1400">
                <a:solidFill>
                  <a:srgbClr val="00747B"/>
                </a:solidFill>
              </a:defRPr>
            </a:lvl3pPr>
            <a:lvl4pPr>
              <a:defRPr sz="1400">
                <a:solidFill>
                  <a:srgbClr val="00747B"/>
                </a:solidFill>
              </a:defRPr>
            </a:lvl4pPr>
            <a:lvl5pPr>
              <a:defRPr sz="1400">
                <a:solidFill>
                  <a:srgbClr val="00747B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5800" y="2166738"/>
            <a:ext cx="6832600" cy="1108525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200"/>
              </a:lnSpc>
              <a:spcBef>
                <a:spcPts val="200"/>
              </a:spcBef>
              <a:buNone/>
              <a:defRPr sz="2000" baseline="0">
                <a:solidFill>
                  <a:srgbClr val="A5A9AC"/>
                </a:solidFill>
              </a:defRPr>
            </a:lvl1pPr>
            <a:lvl2pPr>
              <a:defRPr sz="1400">
                <a:solidFill>
                  <a:srgbClr val="00747B"/>
                </a:solidFill>
              </a:defRPr>
            </a:lvl2pPr>
            <a:lvl3pPr>
              <a:defRPr sz="1400">
                <a:solidFill>
                  <a:srgbClr val="00747B"/>
                </a:solidFill>
              </a:defRPr>
            </a:lvl3pPr>
            <a:lvl4pPr>
              <a:defRPr sz="1400">
                <a:solidFill>
                  <a:srgbClr val="00747B"/>
                </a:solidFill>
              </a:defRPr>
            </a:lvl4pPr>
            <a:lvl5pPr>
              <a:defRPr sz="1400">
                <a:solidFill>
                  <a:srgbClr val="00747B"/>
                </a:solidFill>
              </a:defRPr>
            </a:lvl5pPr>
          </a:lstStyle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182098"/>
            <a:ext cx="6959600" cy="1863865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400"/>
              </a:lnSpc>
              <a:defRPr sz="2800" b="1">
                <a:solidFill>
                  <a:srgbClr val="00747B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74536"/>
            <a:ext cx="6934200" cy="100615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200"/>
              </a:lnSpc>
              <a:buNone/>
              <a:defRPr sz="2000" b="0">
                <a:solidFill>
                  <a:srgbClr val="A5A9A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009316"/>
            <a:ext cx="6934200" cy="10838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400"/>
              </a:lnSpc>
              <a:defRPr sz="2800" b="1">
                <a:solidFill>
                  <a:srgbClr val="00747B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4158" y="394786"/>
            <a:ext cx="7037137" cy="319633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88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charset="2"/>
              <a:buChar char="§"/>
              <a:defRPr sz="2000"/>
            </a:lvl1pPr>
            <a:lvl2pPr>
              <a:lnSpc>
                <a:spcPts val="2400"/>
              </a:lnSpc>
              <a:spcBef>
                <a:spcPts val="6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2000" baseline="0"/>
            </a:lvl2pPr>
            <a:lvl3pPr>
              <a:lnSpc>
                <a:spcPts val="1920"/>
              </a:lnSpc>
              <a:spcBef>
                <a:spcPts val="600"/>
              </a:spcBef>
              <a:buClr>
                <a:srgbClr val="C8EFF1"/>
              </a:buClr>
              <a:buSzPct val="70000"/>
              <a:buFont typeface="Wingdings" charset="2"/>
              <a:buChar char="§"/>
              <a:defRPr sz="1600"/>
            </a:lvl3pPr>
            <a:lvl4pPr>
              <a:buClr>
                <a:schemeClr val="accent1"/>
              </a:buClr>
              <a:buSzPct val="70000"/>
              <a:buFont typeface="Wingdings" charset="2"/>
              <a:buChar char="§"/>
              <a:defRPr/>
            </a:lvl4pPr>
            <a:lvl5pPr>
              <a:buClr>
                <a:schemeClr val="accent1"/>
              </a:buClr>
              <a:buSzPct val="7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, call ou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22A097-0D2C-4102-9B74-0189DECC5368}"/>
              </a:ext>
            </a:extLst>
          </p:cNvPr>
          <p:cNvSpPr/>
          <p:nvPr userDrawn="1"/>
        </p:nvSpPr>
        <p:spPr>
          <a:xfrm>
            <a:off x="1" y="4280361"/>
            <a:ext cx="5383272" cy="370074"/>
          </a:xfrm>
          <a:custGeom>
            <a:avLst/>
            <a:gdLst>
              <a:gd name="connsiteX0" fmla="*/ 0 w 6057041"/>
              <a:gd name="connsiteY0" fmla="*/ 0 h 370074"/>
              <a:gd name="connsiteX1" fmla="*/ 6057041 w 6057041"/>
              <a:gd name="connsiteY1" fmla="*/ 0 h 370074"/>
              <a:gd name="connsiteX2" fmla="*/ 6057041 w 6057041"/>
              <a:gd name="connsiteY2" fmla="*/ 370074 h 370074"/>
              <a:gd name="connsiteX3" fmla="*/ 0 w 6057041"/>
              <a:gd name="connsiteY3" fmla="*/ 370074 h 370074"/>
              <a:gd name="connsiteX4" fmla="*/ 0 w 6057041"/>
              <a:gd name="connsiteY4" fmla="*/ 0 h 370074"/>
              <a:gd name="connsiteX0" fmla="*/ 0 w 6057041"/>
              <a:gd name="connsiteY0" fmla="*/ 0 h 370074"/>
              <a:gd name="connsiteX1" fmla="*/ 5974538 w 6057041"/>
              <a:gd name="connsiteY1" fmla="*/ 20625 h 370074"/>
              <a:gd name="connsiteX2" fmla="*/ 6057041 w 6057041"/>
              <a:gd name="connsiteY2" fmla="*/ 370074 h 370074"/>
              <a:gd name="connsiteX3" fmla="*/ 0 w 6057041"/>
              <a:gd name="connsiteY3" fmla="*/ 370074 h 370074"/>
              <a:gd name="connsiteX4" fmla="*/ 0 w 6057041"/>
              <a:gd name="connsiteY4" fmla="*/ 0 h 37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041" h="370074">
                <a:moveTo>
                  <a:pt x="0" y="0"/>
                </a:moveTo>
                <a:lnTo>
                  <a:pt x="5974538" y="20625"/>
                </a:lnTo>
                <a:lnTo>
                  <a:pt x="6057041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4158" y="1412664"/>
            <a:ext cx="7255842" cy="334378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" charset="2"/>
              <a:buChar char="§"/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8EFF1"/>
              </a:buClr>
              <a:buSzPct val="70000"/>
              <a:buFont typeface="Wingdings" charset="2"/>
              <a:buChar char="§"/>
              <a:defRPr sz="16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charset="2"/>
              <a:buChar char="§"/>
              <a:defRPr sz="1200"/>
            </a:lvl3pPr>
            <a:lvl4pPr>
              <a:buClr>
                <a:schemeClr val="accent1"/>
              </a:buClr>
              <a:buSzPct val="70000"/>
              <a:buFont typeface="Wingdings" charset="2"/>
              <a:buChar char="§"/>
              <a:defRPr/>
            </a:lvl4pPr>
            <a:lvl5pPr>
              <a:buClr>
                <a:schemeClr val="accent1"/>
              </a:buClr>
              <a:buSzPct val="7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255841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BCE908-1275-4D8C-8968-99F3804651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4279900"/>
            <a:ext cx="4665662" cy="3698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b="1" dirty="0"/>
              <a:t>Click to add call-out bar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ext, call ou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22A097-0D2C-4102-9B74-0189DECC5368}"/>
              </a:ext>
            </a:extLst>
          </p:cNvPr>
          <p:cNvSpPr/>
          <p:nvPr userDrawn="1"/>
        </p:nvSpPr>
        <p:spPr>
          <a:xfrm>
            <a:off x="1" y="4280361"/>
            <a:ext cx="5383272" cy="370074"/>
          </a:xfrm>
          <a:custGeom>
            <a:avLst/>
            <a:gdLst>
              <a:gd name="connsiteX0" fmla="*/ 0 w 6057041"/>
              <a:gd name="connsiteY0" fmla="*/ 0 h 370074"/>
              <a:gd name="connsiteX1" fmla="*/ 6057041 w 6057041"/>
              <a:gd name="connsiteY1" fmla="*/ 0 h 370074"/>
              <a:gd name="connsiteX2" fmla="*/ 6057041 w 6057041"/>
              <a:gd name="connsiteY2" fmla="*/ 370074 h 370074"/>
              <a:gd name="connsiteX3" fmla="*/ 0 w 6057041"/>
              <a:gd name="connsiteY3" fmla="*/ 370074 h 370074"/>
              <a:gd name="connsiteX4" fmla="*/ 0 w 6057041"/>
              <a:gd name="connsiteY4" fmla="*/ 0 h 370074"/>
              <a:gd name="connsiteX0" fmla="*/ 0 w 6057041"/>
              <a:gd name="connsiteY0" fmla="*/ 0 h 370074"/>
              <a:gd name="connsiteX1" fmla="*/ 5974538 w 6057041"/>
              <a:gd name="connsiteY1" fmla="*/ 20625 h 370074"/>
              <a:gd name="connsiteX2" fmla="*/ 6057041 w 6057041"/>
              <a:gd name="connsiteY2" fmla="*/ 370074 h 370074"/>
              <a:gd name="connsiteX3" fmla="*/ 0 w 6057041"/>
              <a:gd name="connsiteY3" fmla="*/ 370074 h 370074"/>
              <a:gd name="connsiteX4" fmla="*/ 0 w 6057041"/>
              <a:gd name="connsiteY4" fmla="*/ 0 h 37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041" h="370074">
                <a:moveTo>
                  <a:pt x="0" y="0"/>
                </a:moveTo>
                <a:lnTo>
                  <a:pt x="5974538" y="20625"/>
                </a:lnTo>
                <a:lnTo>
                  <a:pt x="6057041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4158" y="1412664"/>
            <a:ext cx="7255842" cy="334378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" charset="2"/>
              <a:buChar char="§"/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8EFF1"/>
              </a:buClr>
              <a:buSzPct val="70000"/>
              <a:buFont typeface="Wingdings" charset="2"/>
              <a:buChar char="§"/>
              <a:defRPr sz="16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charset="2"/>
              <a:buChar char="§"/>
              <a:defRPr sz="1200"/>
            </a:lvl3pPr>
            <a:lvl4pPr>
              <a:buClr>
                <a:schemeClr val="accent1"/>
              </a:buClr>
              <a:buSzPct val="70000"/>
              <a:buFont typeface="Wingdings" charset="2"/>
              <a:buChar char="§"/>
              <a:defRPr/>
            </a:lvl4pPr>
            <a:lvl5pPr>
              <a:buClr>
                <a:schemeClr val="accent1"/>
              </a:buClr>
              <a:buSzPct val="7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255841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BCE908-1275-4D8C-8968-99F3804651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4279900"/>
            <a:ext cx="4665662" cy="3698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b="1" dirty="0"/>
              <a:t>Click to add call-out bar text</a:t>
            </a:r>
          </a:p>
        </p:txBody>
      </p:sp>
    </p:spTree>
    <p:extLst>
      <p:ext uri="{BB962C8B-B14F-4D97-AF65-F5344CB8AC3E}">
        <p14:creationId xmlns:p14="http://schemas.microsoft.com/office/powerpoint/2010/main" val="45580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, call ou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22A097-0D2C-4102-9B74-0189DECC5368}"/>
              </a:ext>
            </a:extLst>
          </p:cNvPr>
          <p:cNvSpPr/>
          <p:nvPr userDrawn="1"/>
        </p:nvSpPr>
        <p:spPr>
          <a:xfrm>
            <a:off x="1" y="4280361"/>
            <a:ext cx="5383272" cy="370074"/>
          </a:xfrm>
          <a:custGeom>
            <a:avLst/>
            <a:gdLst>
              <a:gd name="connsiteX0" fmla="*/ 0 w 6057041"/>
              <a:gd name="connsiteY0" fmla="*/ 0 h 370074"/>
              <a:gd name="connsiteX1" fmla="*/ 6057041 w 6057041"/>
              <a:gd name="connsiteY1" fmla="*/ 0 h 370074"/>
              <a:gd name="connsiteX2" fmla="*/ 6057041 w 6057041"/>
              <a:gd name="connsiteY2" fmla="*/ 370074 h 370074"/>
              <a:gd name="connsiteX3" fmla="*/ 0 w 6057041"/>
              <a:gd name="connsiteY3" fmla="*/ 370074 h 370074"/>
              <a:gd name="connsiteX4" fmla="*/ 0 w 6057041"/>
              <a:gd name="connsiteY4" fmla="*/ 0 h 370074"/>
              <a:gd name="connsiteX0" fmla="*/ 0 w 6057041"/>
              <a:gd name="connsiteY0" fmla="*/ 0 h 370074"/>
              <a:gd name="connsiteX1" fmla="*/ 5974538 w 6057041"/>
              <a:gd name="connsiteY1" fmla="*/ 20625 h 370074"/>
              <a:gd name="connsiteX2" fmla="*/ 6057041 w 6057041"/>
              <a:gd name="connsiteY2" fmla="*/ 370074 h 370074"/>
              <a:gd name="connsiteX3" fmla="*/ 0 w 6057041"/>
              <a:gd name="connsiteY3" fmla="*/ 370074 h 370074"/>
              <a:gd name="connsiteX4" fmla="*/ 0 w 6057041"/>
              <a:gd name="connsiteY4" fmla="*/ 0 h 37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041" h="370074">
                <a:moveTo>
                  <a:pt x="0" y="0"/>
                </a:moveTo>
                <a:lnTo>
                  <a:pt x="5974538" y="20625"/>
                </a:lnTo>
                <a:lnTo>
                  <a:pt x="6057041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4158" y="1412664"/>
            <a:ext cx="7255842" cy="334378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" charset="2"/>
              <a:buChar char="§"/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8EFF1"/>
              </a:buClr>
              <a:buSzPct val="70000"/>
              <a:buFont typeface="Wingdings" charset="2"/>
              <a:buChar char="§"/>
              <a:defRPr sz="16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charset="2"/>
              <a:buChar char="§"/>
              <a:defRPr sz="1200"/>
            </a:lvl3pPr>
            <a:lvl4pPr>
              <a:buClr>
                <a:schemeClr val="accent1"/>
              </a:buClr>
              <a:buSzPct val="70000"/>
              <a:buFont typeface="Wingdings" charset="2"/>
              <a:buChar char="§"/>
              <a:defRPr/>
            </a:lvl4pPr>
            <a:lvl5pPr>
              <a:buClr>
                <a:schemeClr val="accent1"/>
              </a:buClr>
              <a:buSzPct val="7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64159" y="241918"/>
            <a:ext cx="7255841" cy="8797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600" b="1">
                <a:solidFill>
                  <a:srgbClr val="0074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BCE908-1275-4D8C-8968-99F3804651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4279900"/>
            <a:ext cx="4665662" cy="3698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b="1" dirty="0"/>
              <a:t>Click to add call-out bar text</a:t>
            </a:r>
          </a:p>
        </p:txBody>
      </p:sp>
    </p:spTree>
    <p:extLst>
      <p:ext uri="{BB962C8B-B14F-4D97-AF65-F5344CB8AC3E}">
        <p14:creationId xmlns:p14="http://schemas.microsoft.com/office/powerpoint/2010/main" val="68636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-1530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2"/>
                </a:solidFill>
                <a:latin typeface="Arial"/>
                <a:cs typeface="Arial"/>
              </a:rPr>
              <a:t>OFFICIAL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089133" y="4919271"/>
            <a:ext cx="29615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A5A9AC"/>
                </a:solidFill>
                <a:latin typeface="Arial"/>
                <a:cs typeface="Arial"/>
              </a:rPr>
              <a:t>OFFICIAL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28600" y="4919271"/>
            <a:ext cx="2732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A5A9AC"/>
                </a:solidFill>
                <a:latin typeface="Arial"/>
                <a:cs typeface="Arial"/>
              </a:rPr>
              <a:t>Document reference: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4860078"/>
            <a:ext cx="7874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5A9AC"/>
                </a:solidFill>
              </a:defRPr>
            </a:lvl1pPr>
          </a:lstStyle>
          <a:p>
            <a:fld id="{7AD3162F-F016-AA4E-B576-33313F2A66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2" r:id="rId2"/>
    <p:sldLayoutId id="2147483676" r:id="rId3"/>
    <p:sldLayoutId id="2147483677" r:id="rId4"/>
    <p:sldLayoutId id="2147483678" r:id="rId5"/>
    <p:sldLayoutId id="2147483671" r:id="rId6"/>
    <p:sldLayoutId id="2147483652" r:id="rId7"/>
    <p:sldLayoutId id="2147483681" r:id="rId8"/>
    <p:sldLayoutId id="2147483679" r:id="rId9"/>
    <p:sldLayoutId id="2147483680" r:id="rId10"/>
    <p:sldLayoutId id="2147483658" r:id="rId11"/>
    <p:sldLayoutId id="2147483674" r:id="rId12"/>
    <p:sldLayoutId id="2147483659" r:id="rId13"/>
    <p:sldLayoutId id="2147483660" r:id="rId14"/>
    <p:sldLayoutId id="2147483664" r:id="rId15"/>
    <p:sldLayoutId id="2147483665" r:id="rId16"/>
    <p:sldLayoutId id="2147483661" r:id="rId17"/>
    <p:sldLayoutId id="2147483662" r:id="rId18"/>
    <p:sldLayoutId id="2147483666" r:id="rId19"/>
    <p:sldLayoutId id="2147483667" r:id="rId20"/>
    <p:sldLayoutId id="2147483653" r:id="rId21"/>
    <p:sldLayoutId id="2147483663" r:id="rId22"/>
    <p:sldLayoutId id="2147483670" r:id="rId23"/>
    <p:sldLayoutId id="2147483684" r:id="rId2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4FB7C-E453-4542-B649-BBB44D3360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Rebuilding Quality</a:t>
            </a:r>
            <a:br>
              <a:rPr lang="en-GB" dirty="0"/>
            </a:br>
            <a:r>
              <a:rPr lang="en-GB" dirty="0"/>
              <a:t>The AWE Next Generation Quality Professional</a:t>
            </a:r>
            <a:br>
              <a:rPr lang="en-GB" dirty="0"/>
            </a:br>
            <a:r>
              <a:rPr lang="en-GB" sz="2000" dirty="0"/>
              <a:t>8</a:t>
            </a:r>
            <a:r>
              <a:rPr lang="en-GB" sz="2000" baseline="30000" dirty="0"/>
              <a:t>th</a:t>
            </a:r>
            <a:r>
              <a:rPr lang="en-GB" sz="2000" dirty="0"/>
              <a:t> March 2024</a:t>
            </a:r>
            <a:br>
              <a:rPr lang="en-GB" sz="2000" dirty="0"/>
            </a:br>
            <a:r>
              <a:rPr lang="en-GB" sz="2000" dirty="0"/>
              <a:t>Prof Amanda McKay CQP FCQI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14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4433C8-9DC9-91D6-4B6B-9976CFF029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336947"/>
            <a:ext cx="4273763" cy="466725"/>
          </a:xfrm>
        </p:spPr>
        <p:txBody>
          <a:bodyPr/>
          <a:lstStyle/>
          <a:p>
            <a:r>
              <a:rPr lang="en-US" sz="3200" dirty="0"/>
              <a:t>AWE a Case Study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726D65F-7D68-2DC2-C31A-F2B7CA285689}"/>
              </a:ext>
            </a:extLst>
          </p:cNvPr>
          <p:cNvSpPr txBox="1">
            <a:spLocks/>
          </p:cNvSpPr>
          <p:nvPr/>
        </p:nvSpPr>
        <p:spPr>
          <a:xfrm>
            <a:off x="558670" y="1037982"/>
            <a:ext cx="8216771" cy="3599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4946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4946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4946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4946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4946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Started to re-position the Quality Profession with AWE, active promotion of careers in Quality and a move away from QC to QA. Create a Future Quality Team.</a:t>
            </a:r>
          </a:p>
          <a:p>
            <a:r>
              <a:rPr lang="en-US" sz="1600" dirty="0">
                <a:solidFill>
                  <a:schemeClr val="tx1"/>
                </a:solidFill>
              </a:rPr>
              <a:t>We have a full time Head of Profession to help our strategy, to identify the skills and career paths for Quality in the future.</a:t>
            </a:r>
          </a:p>
          <a:p>
            <a:r>
              <a:rPr lang="en-US" sz="1600" dirty="0">
                <a:solidFill>
                  <a:schemeClr val="tx1"/>
                </a:solidFill>
              </a:rPr>
              <a:t>Created our own Competence framework and career paths, aligned to the profession map from CQI, ensured that leadership and soft skills are part of the development path.</a:t>
            </a:r>
          </a:p>
          <a:p>
            <a:r>
              <a:rPr lang="en-US" sz="1600" dirty="0">
                <a:solidFill>
                  <a:schemeClr val="tx1"/>
                </a:solidFill>
              </a:rPr>
              <a:t>Implemented a resourcing strategy for AWE Quality backed by a communications plan linked to our candidate engagement plan, actively seeking people a more diverse set of candidates..</a:t>
            </a:r>
          </a:p>
          <a:p>
            <a:r>
              <a:rPr lang="en-US" sz="1600" dirty="0">
                <a:solidFill>
                  <a:schemeClr val="tx1"/>
                </a:solidFill>
              </a:rPr>
              <a:t>Created new entry routes to AWE Quality from graduates to apprentices and direct entry.</a:t>
            </a:r>
          </a:p>
          <a:p>
            <a:r>
              <a:rPr lang="en-US" sz="1600" dirty="0">
                <a:solidFill>
                  <a:schemeClr val="tx1"/>
                </a:solidFill>
              </a:rPr>
              <a:t>Created closer links to academia and higher education, more engagement with younger people through schools and STEM.</a:t>
            </a:r>
          </a:p>
        </p:txBody>
      </p:sp>
    </p:spTree>
    <p:extLst>
      <p:ext uri="{BB962C8B-B14F-4D97-AF65-F5344CB8AC3E}">
        <p14:creationId xmlns:p14="http://schemas.microsoft.com/office/powerpoint/2010/main" val="2260203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6FE9EBA-4C66-758B-1CEE-2ECA63510B29}"/>
              </a:ext>
            </a:extLst>
          </p:cNvPr>
          <p:cNvSpPr txBox="1">
            <a:spLocks/>
          </p:cNvSpPr>
          <p:nvPr/>
        </p:nvSpPr>
        <p:spPr>
          <a:xfrm>
            <a:off x="558670" y="1037982"/>
            <a:ext cx="8216771" cy="3599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4946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4946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4946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4946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4946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Built quality into every project and transformation activity to ensure it is embedded from ‘Gate 0’ and has a seat at the Exec and Board.</a:t>
            </a:r>
          </a:p>
          <a:p>
            <a:r>
              <a:rPr lang="en-US" sz="1800" dirty="0">
                <a:solidFill>
                  <a:schemeClr val="tx1"/>
                </a:solidFill>
              </a:rPr>
              <a:t>Created closer links to academia and higher education, more engagement with younger people through schools and STEM, great emphasis on research and new techniques..</a:t>
            </a:r>
          </a:p>
          <a:p>
            <a:r>
              <a:rPr lang="en-US" sz="1800" dirty="0">
                <a:solidFill>
                  <a:schemeClr val="tx1"/>
                </a:solidFill>
              </a:rPr>
              <a:t>Built a capability around Digital and Quality 4.0, not easy in a Nuclear </a:t>
            </a:r>
            <a:r>
              <a:rPr lang="en-US" sz="1800" dirty="0" err="1">
                <a:solidFill>
                  <a:schemeClr val="tx1"/>
                </a:solidFill>
              </a:rPr>
              <a:t>Defence</a:t>
            </a:r>
            <a:r>
              <a:rPr lang="en-US" sz="1800" dirty="0">
                <a:solidFill>
                  <a:schemeClr val="tx1"/>
                </a:solidFill>
              </a:rPr>
              <a:t> establishment. Built digital real time performance reporting and </a:t>
            </a:r>
            <a:r>
              <a:rPr lang="en-US" sz="1800" dirty="0" err="1">
                <a:solidFill>
                  <a:schemeClr val="tx1"/>
                </a:solidFill>
              </a:rPr>
              <a:t>measuerement</a:t>
            </a:r>
            <a:r>
              <a:rPr lang="en-US" sz="1800" dirty="0">
                <a:solidFill>
                  <a:schemeClr val="tx1"/>
                </a:solidFill>
              </a:rPr>
              <a:t> to improve evidence lead decision making.</a:t>
            </a:r>
          </a:p>
          <a:p>
            <a:r>
              <a:rPr lang="en-US" sz="1800" dirty="0">
                <a:solidFill>
                  <a:schemeClr val="tx1"/>
                </a:solidFill>
              </a:rPr>
              <a:t>Created our own next generation Quality group to support mentoring and knowledge transfer as well as career support, and a Quality Community of Practice group supporting the </a:t>
            </a:r>
            <a:r>
              <a:rPr lang="en-US" sz="1800" dirty="0" err="1">
                <a:solidFill>
                  <a:schemeClr val="tx1"/>
                </a:solidFill>
              </a:rPr>
              <a:t>organisation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r>
              <a:rPr lang="en-US" sz="1800" dirty="0">
                <a:solidFill>
                  <a:schemeClr val="tx1"/>
                </a:solidFill>
              </a:rPr>
              <a:t>Encourage and support active participation in CQI SIGs and Branches.</a:t>
            </a:r>
          </a:p>
          <a:p>
            <a:r>
              <a:rPr lang="en-US" sz="1800" dirty="0">
                <a:solidFill>
                  <a:schemeClr val="tx1"/>
                </a:solidFill>
              </a:rPr>
              <a:t>We are a CQI ATP delivering training to all staff in AWE.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03E285-9AB0-E0E2-CC9A-C4DA8C19E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336550"/>
            <a:ext cx="3943350" cy="466725"/>
          </a:xfrm>
        </p:spPr>
        <p:txBody>
          <a:bodyPr/>
          <a:lstStyle/>
          <a:p>
            <a:r>
              <a:rPr lang="en-US" sz="3200" dirty="0"/>
              <a:t>AWE a Case Study</a:t>
            </a:r>
          </a:p>
        </p:txBody>
      </p:sp>
    </p:spTree>
    <p:extLst>
      <p:ext uri="{BB962C8B-B14F-4D97-AF65-F5344CB8AC3E}">
        <p14:creationId xmlns:p14="http://schemas.microsoft.com/office/powerpoint/2010/main" val="2102278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5F089-B064-757A-104E-28EE6E7D9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57" y="1109646"/>
            <a:ext cx="7886700" cy="3645233"/>
          </a:xfrm>
        </p:spPr>
        <p:txBody>
          <a:bodyPr/>
          <a:lstStyle/>
          <a:p>
            <a:r>
              <a:rPr lang="en-US" sz="1600" dirty="0"/>
              <a:t>The Nuclear sector and particularly AWE </a:t>
            </a:r>
            <a:r>
              <a:rPr lang="en-US" sz="1600" dirty="0" err="1"/>
              <a:t>recognised</a:t>
            </a:r>
            <a:r>
              <a:rPr lang="en-US" sz="1600" dirty="0"/>
              <a:t> a need for change in the skills set and capabilities of the quality professional.</a:t>
            </a:r>
          </a:p>
          <a:p>
            <a:r>
              <a:rPr lang="en-US" sz="1600" dirty="0"/>
              <a:t>To move from a re-active QC focused approach to a proactive, assurance and improvement focus.</a:t>
            </a:r>
          </a:p>
          <a:p>
            <a:r>
              <a:rPr lang="en-US" sz="1600" dirty="0"/>
              <a:t>The age profile and demographic of the Nuclear Quality practitioner community dictated a new and bold approach to re-building the community and raising the profile of Quality in the sector.</a:t>
            </a:r>
          </a:p>
          <a:p>
            <a:r>
              <a:rPr lang="en-US" sz="1600" dirty="0"/>
              <a:t>The AWE approach, whilst not yet complete, will see new direct entrants to Quality, a focus on training from scratch and extensive use of apprenticeships and graduate schemes to build capacity.</a:t>
            </a:r>
          </a:p>
          <a:p>
            <a:r>
              <a:rPr lang="en-US" sz="1600" dirty="0"/>
              <a:t>Our approach will build an agile, competent Quality practitioner, with skills in digital, assurance, improvement and collaborative working able to lead projects and be solution focused.</a:t>
            </a:r>
          </a:p>
          <a:p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2C4CF-B535-64EB-FCAC-C442DE595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336947"/>
            <a:ext cx="6847915" cy="466725"/>
          </a:xfrm>
        </p:spPr>
        <p:txBody>
          <a:bodyPr/>
          <a:lstStyle/>
          <a:p>
            <a:r>
              <a:rPr lang="en-US" sz="32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71118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83B233-15BF-05AD-9B5D-E6E007B1F97D}"/>
              </a:ext>
            </a:extLst>
          </p:cNvPr>
          <p:cNvSpPr txBox="1"/>
          <p:nvPr/>
        </p:nvSpPr>
        <p:spPr>
          <a:xfrm>
            <a:off x="1697182" y="1537855"/>
            <a:ext cx="5389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Questions</a:t>
            </a:r>
            <a:r>
              <a:rPr lang="en-GB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392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5F089-B064-757A-104E-28EE6E7D9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5236"/>
            <a:ext cx="7886700" cy="3719946"/>
          </a:xfrm>
        </p:spPr>
        <p:txBody>
          <a:bodyPr/>
          <a:lstStyle/>
          <a:p>
            <a:r>
              <a:rPr lang="en-US" sz="1800"/>
              <a:t>Amanda McKay</a:t>
            </a:r>
            <a:endParaRPr lang="en-US" sz="1800" dirty="0"/>
          </a:p>
          <a:p>
            <a:r>
              <a:rPr lang="en-US" sz="1800" dirty="0"/>
              <a:t>Why do we need to re-build quality?</a:t>
            </a:r>
          </a:p>
          <a:p>
            <a:r>
              <a:rPr lang="en-US" sz="1800" dirty="0"/>
              <a:t>The Quality Professional today</a:t>
            </a:r>
          </a:p>
          <a:p>
            <a:r>
              <a:rPr lang="en-US" sz="1800" dirty="0"/>
              <a:t>The Quality Professional of the Future</a:t>
            </a:r>
          </a:p>
          <a:p>
            <a:r>
              <a:rPr lang="en-US" sz="1800" dirty="0"/>
              <a:t>How do we get there? what needs to change.</a:t>
            </a:r>
          </a:p>
          <a:p>
            <a:r>
              <a:rPr lang="en-US" sz="1800" dirty="0"/>
              <a:t>AWE a Case Study</a:t>
            </a:r>
          </a:p>
          <a:p>
            <a:r>
              <a:rPr lang="en-US" sz="1800" dirty="0"/>
              <a:t>Summary</a:t>
            </a:r>
          </a:p>
          <a:p>
            <a:r>
              <a:rPr lang="en-US" sz="1800" dirty="0"/>
              <a:t>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2C4CF-B535-64EB-FCAC-C442DE595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47B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79836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2C4CF-B535-64EB-FCAC-C442DE595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336947"/>
            <a:ext cx="4619545" cy="466725"/>
          </a:xfrm>
        </p:spPr>
        <p:txBody>
          <a:bodyPr/>
          <a:lstStyle/>
          <a:p>
            <a:r>
              <a:rPr lang="en-US" sz="3200" dirty="0"/>
              <a:t>Amanda McKay &amp; AWE</a:t>
            </a:r>
          </a:p>
        </p:txBody>
      </p:sp>
      <p:pic>
        <p:nvPicPr>
          <p:cNvPr id="7" name="Picture 6" descr="A person taking a selfie&#10;&#10;Description automatically generated">
            <a:extLst>
              <a:ext uri="{FF2B5EF4-FFF2-40B4-BE49-F238E27FC236}">
                <a16:creationId xmlns:a16="http://schemas.microsoft.com/office/drawing/2014/main" id="{FA09C7D8-66E7-34F2-1FEA-B1BEC9113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0843" y="1251512"/>
            <a:ext cx="1671713" cy="1255950"/>
          </a:xfrm>
          <a:prstGeom prst="rect">
            <a:avLst/>
          </a:prstGeom>
        </p:spPr>
      </p:pic>
      <p:pic>
        <p:nvPicPr>
          <p:cNvPr id="9" name="Picture 8" descr="A person sitting at a desk&#10;&#10;Description automatically generated">
            <a:extLst>
              <a:ext uri="{FF2B5EF4-FFF2-40B4-BE49-F238E27FC236}">
                <a16:creationId xmlns:a16="http://schemas.microsoft.com/office/drawing/2014/main" id="{53A08762-3C2F-1146-AEE1-AFEE4283E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00" y="1011021"/>
            <a:ext cx="1268927" cy="1793651"/>
          </a:xfrm>
          <a:prstGeom prst="rect">
            <a:avLst/>
          </a:prstGeom>
        </p:spPr>
      </p:pic>
      <p:pic>
        <p:nvPicPr>
          <p:cNvPr id="11" name="Picture 10" descr="A group of men in orange uniforms standing next to a white vehicle&#10;&#10;Description automatically generated">
            <a:extLst>
              <a:ext uri="{FF2B5EF4-FFF2-40B4-BE49-F238E27FC236}">
                <a16:creationId xmlns:a16="http://schemas.microsoft.com/office/drawing/2014/main" id="{FD77BF79-128B-E55C-6753-A60CB91FC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95" y="3553245"/>
            <a:ext cx="2082338" cy="1172095"/>
          </a:xfrm>
          <a:prstGeom prst="rect">
            <a:avLst/>
          </a:prstGeom>
        </p:spPr>
      </p:pic>
      <p:pic>
        <p:nvPicPr>
          <p:cNvPr id="13" name="Picture 12" descr="A person standing in front of a construction vehicle&#10;&#10;Description automatically generated">
            <a:extLst>
              <a:ext uri="{FF2B5EF4-FFF2-40B4-BE49-F238E27FC236}">
                <a16:creationId xmlns:a16="http://schemas.microsoft.com/office/drawing/2014/main" id="{348D851B-AA42-E238-4CCB-0ECB09D19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299" y="3222251"/>
            <a:ext cx="1196728" cy="15956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7325F5-180D-6311-6328-A40FCE02C35F}"/>
              </a:ext>
            </a:extLst>
          </p:cNvPr>
          <p:cNvSpPr txBox="1"/>
          <p:nvPr/>
        </p:nvSpPr>
        <p:spPr>
          <a:xfrm>
            <a:off x="1881147" y="1043630"/>
            <a:ext cx="46195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Quality professional with over 35 years experience in Oil &amp; Gas, Nuclear, Construction and Defence sectors.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Chair of the Chartered Quality Institute.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Director of Quality at the Atomic Weapons establishment.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Honorary Professor of UWS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7C89E-587C-1600-1E11-62E3CCD97F78}"/>
              </a:ext>
            </a:extLst>
          </p:cNvPr>
          <p:cNvSpPr txBox="1"/>
          <p:nvPr/>
        </p:nvSpPr>
        <p:spPr>
          <a:xfrm>
            <a:off x="2712464" y="3222251"/>
            <a:ext cx="3994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Lifelong volunteer 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UK Military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Policing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LGBTQ+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Women in Nuclear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Coaching, mentoring and counselling</a:t>
            </a:r>
          </a:p>
        </p:txBody>
      </p:sp>
    </p:spTree>
    <p:extLst>
      <p:ext uri="{BB962C8B-B14F-4D97-AF65-F5344CB8AC3E}">
        <p14:creationId xmlns:p14="http://schemas.microsoft.com/office/powerpoint/2010/main" val="229875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5F089-B064-757A-104E-28EE6E7D9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Whilst the issues discussed here are universal to the Quality profession in the UK, the discussion will be mainly in relation to the UK Civil and </a:t>
            </a:r>
            <a:r>
              <a:rPr lang="en-US" sz="1800" dirty="0" err="1"/>
              <a:t>Defence</a:t>
            </a:r>
            <a:r>
              <a:rPr lang="en-US" sz="1800" dirty="0"/>
              <a:t> Nuclear sectors.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UK Nuclear sector is currently suffering from a skills shortage and Quality is one of the key shortfall areas.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Within Nuclear, Quality is the foundation of effective Nuclear Safety and without Suitably Qualified and Experience Quality professionals we cannot operate.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2C4CF-B535-64EB-FCAC-C442DE595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336947"/>
            <a:ext cx="6847915" cy="466725"/>
          </a:xfrm>
        </p:spPr>
        <p:txBody>
          <a:bodyPr/>
          <a:lstStyle/>
          <a:p>
            <a:r>
              <a:rPr lang="en-US" sz="3200" dirty="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304587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5F089-B064-757A-104E-28EE6E7D9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profession has an aging demographic</a:t>
            </a:r>
          </a:p>
          <a:p>
            <a:r>
              <a:rPr lang="en-US" sz="1800" dirty="0"/>
              <a:t>Nuclear identified a Quality skills problem in 2006.</a:t>
            </a:r>
          </a:p>
          <a:p>
            <a:r>
              <a:rPr lang="en-US" sz="1800" dirty="0"/>
              <a:t>Quality seen as a second career option.</a:t>
            </a:r>
          </a:p>
          <a:p>
            <a:r>
              <a:rPr lang="en-US" sz="1800" dirty="0"/>
              <a:t>Nuclear renaissance has increased the demand for quality professionals, and the need for an expanded skill set.</a:t>
            </a:r>
          </a:p>
          <a:p>
            <a:r>
              <a:rPr lang="en-US" sz="1800" dirty="0"/>
              <a:t>The skill set we need today is far more extensive than that of yesterday.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2C4CF-B535-64EB-FCAC-C442DE595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336947"/>
            <a:ext cx="6847915" cy="466725"/>
          </a:xfrm>
        </p:spPr>
        <p:txBody>
          <a:bodyPr/>
          <a:lstStyle/>
          <a:p>
            <a:r>
              <a:rPr lang="en-US" sz="3200" dirty="0"/>
              <a:t>Why do we need to re-build quality?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F39427-1C3F-E248-BC6E-4BA528D29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6" y="3347314"/>
            <a:ext cx="1095546" cy="1256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EC2EB2-FF3E-40DE-BBC6-4D43AC045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311" y="3550704"/>
            <a:ext cx="1769939" cy="12558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719BBB-1706-8881-039C-7C9BA7CC3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392" y="3279564"/>
            <a:ext cx="1095546" cy="15563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9411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5F089-B064-757A-104E-28EE6E7D9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Quality not always seen as a first career.</a:t>
            </a:r>
          </a:p>
          <a:p>
            <a:r>
              <a:rPr lang="en-US" sz="1800" dirty="0"/>
              <a:t>The profession is sometimes seen as inspection/QC focused.</a:t>
            </a:r>
          </a:p>
          <a:p>
            <a:r>
              <a:rPr lang="en-US" sz="1800" dirty="0"/>
              <a:t>There is no obvious entry route to Quality as a career.</a:t>
            </a:r>
          </a:p>
          <a:p>
            <a:r>
              <a:rPr lang="en-US" sz="1800" dirty="0"/>
              <a:t>There is no ‘</a:t>
            </a:r>
            <a:r>
              <a:rPr lang="en-US" sz="1800" dirty="0" err="1"/>
              <a:t>Licence</a:t>
            </a:r>
            <a:r>
              <a:rPr lang="en-US" sz="1800" dirty="0"/>
              <a:t> to Operate’ as in some other professions, there is no requirement for professional qualifications and memberships to practice in quality.</a:t>
            </a:r>
          </a:p>
          <a:p>
            <a:r>
              <a:rPr lang="en-US" sz="1800" dirty="0"/>
              <a:t>Sometimes seen as traditional and not innovative, not </a:t>
            </a:r>
            <a:r>
              <a:rPr lang="en-US" sz="1800"/>
              <a:t>familiar with </a:t>
            </a:r>
            <a:r>
              <a:rPr lang="en-US" sz="1800" dirty="0"/>
              <a:t>digital and too constrained by inspection and audit as a toolkit.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2C4CF-B535-64EB-FCAC-C442DE595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336947"/>
            <a:ext cx="6847915" cy="466725"/>
          </a:xfrm>
        </p:spPr>
        <p:txBody>
          <a:bodyPr/>
          <a:lstStyle/>
          <a:p>
            <a:r>
              <a:rPr lang="en-US" sz="3200" dirty="0"/>
              <a:t>The Quality Professional today</a:t>
            </a:r>
          </a:p>
        </p:txBody>
      </p:sp>
      <p:pic>
        <p:nvPicPr>
          <p:cNvPr id="3" name="Picture 2" descr="Cartoon of a person holding a clipboard&#10;&#10;Description automatically generated">
            <a:extLst>
              <a:ext uri="{FF2B5EF4-FFF2-40B4-BE49-F238E27FC236}">
                <a16:creationId xmlns:a16="http://schemas.microsoft.com/office/drawing/2014/main" id="{80D5B256-F2E9-DF8C-990A-D7C32D17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813" y="3634978"/>
            <a:ext cx="1819275" cy="1171575"/>
          </a:xfrm>
          <a:prstGeom prst="rect">
            <a:avLst/>
          </a:prstGeom>
        </p:spPr>
      </p:pic>
      <p:pic>
        <p:nvPicPr>
          <p:cNvPr id="6" name="Picture 5" descr="Cartoon of a person and cat&#10;&#10;Description automatically generated">
            <a:extLst>
              <a:ext uri="{FF2B5EF4-FFF2-40B4-BE49-F238E27FC236}">
                <a16:creationId xmlns:a16="http://schemas.microsoft.com/office/drawing/2014/main" id="{8C78C7CA-F935-3A13-62F8-3A978DE9A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226" y="3833588"/>
            <a:ext cx="3555576" cy="109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9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5F089-B064-757A-104E-28EE6E7D9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The Nuclear sector has debated the future quality requirements for several years but they do not differ from many other sectors, there needs to a be a key focus in the following areas:-</a:t>
            </a:r>
          </a:p>
          <a:p>
            <a:r>
              <a:rPr lang="en-US" sz="1800" dirty="0"/>
              <a:t>Core Quality focus on assurance, Governance, Improvement &amp; Leadership.</a:t>
            </a:r>
          </a:p>
          <a:p>
            <a:r>
              <a:rPr lang="en-US" sz="1800" dirty="0"/>
              <a:t>Greater skills and experience in front end engineering design and specification to develop right first time approaches and engineer out problems.</a:t>
            </a:r>
          </a:p>
          <a:p>
            <a:r>
              <a:rPr lang="en-US" sz="1800" dirty="0"/>
              <a:t>More focus on Quality Assurance and less on inspection/QC.</a:t>
            </a:r>
          </a:p>
          <a:p>
            <a:r>
              <a:rPr lang="en-US" sz="1800" dirty="0"/>
              <a:t>Skills in Project Management and understanding the role of Quality in Projects.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2C4CF-B535-64EB-FCAC-C442DE595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336947"/>
            <a:ext cx="7139909" cy="466725"/>
          </a:xfrm>
        </p:spPr>
        <p:txBody>
          <a:bodyPr/>
          <a:lstStyle/>
          <a:p>
            <a:r>
              <a:rPr lang="en-US" sz="3200" dirty="0"/>
              <a:t>The Quality Professional of the Future</a:t>
            </a:r>
          </a:p>
        </p:txBody>
      </p:sp>
    </p:spTree>
    <p:extLst>
      <p:ext uri="{BB962C8B-B14F-4D97-AF65-F5344CB8AC3E}">
        <p14:creationId xmlns:p14="http://schemas.microsoft.com/office/powerpoint/2010/main" val="91224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5F089-B064-757A-104E-28EE6E7D9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Fully versed in the Digital approach to Quality and all that Quality 4.0 can bring to an </a:t>
            </a:r>
            <a:r>
              <a:rPr lang="en-US" sz="1800" dirty="0" err="1"/>
              <a:t>organisation</a:t>
            </a:r>
            <a:r>
              <a:rPr lang="en-US" sz="1800" dirty="0"/>
              <a:t>.</a:t>
            </a:r>
          </a:p>
          <a:p>
            <a:r>
              <a:rPr lang="en-US" sz="1800" dirty="0"/>
              <a:t>A practitioner with a full toolkit for problem solving and improvement and a capability to deliver collaborative work and coach others in this area.</a:t>
            </a:r>
          </a:p>
          <a:p>
            <a:r>
              <a:rPr lang="en-US" sz="1800" dirty="0"/>
              <a:t>The Quality Practitioner and function need to be fully integrated into the </a:t>
            </a:r>
            <a:r>
              <a:rPr lang="en-US" sz="1800" dirty="0" err="1"/>
              <a:t>organisation</a:t>
            </a:r>
            <a:r>
              <a:rPr lang="en-US" sz="1800" dirty="0"/>
              <a:t> and be an advocate for excellence, seen as an essential part of every team.</a:t>
            </a:r>
          </a:p>
          <a:p>
            <a:pPr marL="0" indent="0">
              <a:buNone/>
            </a:pPr>
            <a:r>
              <a:rPr lang="en-US" sz="1800" dirty="0"/>
              <a:t>We will still need some of the traditional skills in quality, QC and Inspection won’t go away, neither will metrology. The Quality professional of the future will be a multi-skilled practitioner ale to lead and guide the business towards excellence.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2C4CF-B535-64EB-FCAC-C442DE595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336947"/>
            <a:ext cx="7139909" cy="466725"/>
          </a:xfrm>
        </p:spPr>
        <p:txBody>
          <a:bodyPr/>
          <a:lstStyle/>
          <a:p>
            <a:r>
              <a:rPr lang="en-US" sz="3200" dirty="0"/>
              <a:t>The Quality Professional of the Future</a:t>
            </a:r>
          </a:p>
        </p:txBody>
      </p:sp>
    </p:spTree>
    <p:extLst>
      <p:ext uri="{BB962C8B-B14F-4D97-AF65-F5344CB8AC3E}">
        <p14:creationId xmlns:p14="http://schemas.microsoft.com/office/powerpoint/2010/main" val="220717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5F089-B064-757A-104E-28EE6E7D9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48" y="1171257"/>
            <a:ext cx="7886700" cy="3263504"/>
          </a:xfrm>
        </p:spPr>
        <p:txBody>
          <a:bodyPr/>
          <a:lstStyle/>
          <a:p>
            <a:r>
              <a:rPr lang="en-US" sz="1800" dirty="0"/>
              <a:t>The Quality profession needs a make over! A re-brand to show the depth and breadth of what we do, the variety of roles and types of work we are involved in.</a:t>
            </a:r>
          </a:p>
          <a:p>
            <a:r>
              <a:rPr lang="en-US" sz="1800" dirty="0"/>
              <a:t>We need a ‘</a:t>
            </a:r>
            <a:r>
              <a:rPr lang="en-US" sz="1800" dirty="0" err="1"/>
              <a:t>Licence</a:t>
            </a:r>
            <a:r>
              <a:rPr lang="en-US" sz="1800" dirty="0"/>
              <a:t> to Operate’ to ensure we have competent people.</a:t>
            </a:r>
          </a:p>
          <a:p>
            <a:r>
              <a:rPr lang="en-US" sz="1800" dirty="0"/>
              <a:t>We need to develop entry routes to Quality as a first career, this will include apprenticeships, trainee schemes, and first degree qualification routes.</a:t>
            </a:r>
          </a:p>
          <a:p>
            <a:r>
              <a:rPr lang="en-US" sz="1800" dirty="0"/>
              <a:t>Adopting of the CQI competence framework for Quality professionals and career maps to define the progression routes ensuring that we develop Quality leadership capabilities, not just practitioners</a:t>
            </a:r>
          </a:p>
          <a:p>
            <a:r>
              <a:rPr lang="en-US" sz="1800" dirty="0"/>
              <a:t>Focus our efforts on assurance and prevention with the value add of improvement, rather than simply checking.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2C4CF-B535-64EB-FCAC-C442DE595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048" y="336947"/>
            <a:ext cx="8346301" cy="466725"/>
          </a:xfrm>
        </p:spPr>
        <p:txBody>
          <a:bodyPr/>
          <a:lstStyle/>
          <a:p>
            <a:r>
              <a:rPr lang="en-US" sz="2800" dirty="0"/>
              <a:t>How do we get there? what needs to change?</a:t>
            </a:r>
          </a:p>
        </p:txBody>
      </p:sp>
      <p:pic>
        <p:nvPicPr>
          <p:cNvPr id="3" name="Picture 2" descr="A diagram of a leadership&#10;&#10;Description automatically generated">
            <a:extLst>
              <a:ext uri="{FF2B5EF4-FFF2-40B4-BE49-F238E27FC236}">
                <a16:creationId xmlns:a16="http://schemas.microsoft.com/office/drawing/2014/main" id="{7B3B5C54-6DD4-4174-09C4-1A09D23E4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202" y="4399209"/>
            <a:ext cx="1321457" cy="7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47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WE corporate colours">
      <a:dk1>
        <a:sysClr val="windowText" lastClr="000000"/>
      </a:dk1>
      <a:lt1>
        <a:sysClr val="window" lastClr="FFFFFF"/>
      </a:lt1>
      <a:dk2>
        <a:srgbClr val="A5A9AC"/>
      </a:dk2>
      <a:lt2>
        <a:srgbClr val="FFFFFF"/>
      </a:lt2>
      <a:accent1>
        <a:srgbClr val="00747B"/>
      </a:accent1>
      <a:accent2>
        <a:srgbClr val="94D600"/>
      </a:accent2>
      <a:accent3>
        <a:srgbClr val="510C76"/>
      </a:accent3>
      <a:accent4>
        <a:srgbClr val="9F3259"/>
      </a:accent4>
      <a:accent5>
        <a:srgbClr val="4DC4CF"/>
      </a:accent5>
      <a:accent6>
        <a:srgbClr val="619BD3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c3da18ca-885f-4e50-b790-a540194a1537" ContentTypeId="0x010100D8C41F07BCD140B0B3750A132EA1271205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D8C41F07BCD140B0B3750A132EA127120500E004303B6F810245BFCC3F124E6E678E" ma:contentTypeVersion="11" ma:contentTypeDescription="Create a new Word document. The Document Type field related the the AWE Process Framework found in the Management System" ma:contentTypeScope="" ma:versionID="c770a30b86bea0907510781c0139dd9e">
  <xsd:schema xmlns:xsd="http://www.w3.org/2001/XMLSchema" xmlns:xs="http://www.w3.org/2001/XMLSchema" xmlns:p="http://schemas.microsoft.com/office/2006/metadata/properties" xmlns:ns2="259708fd-a72e-46c9-bfc2-93122f0920b5" xmlns:ns3="86647253-eb8c-4c9e-ac40-89c97b8ae127" targetNamespace="http://schemas.microsoft.com/office/2006/metadata/properties" ma:root="true" ma:fieldsID="243772183e29e7655807474d4a529ba7" ns2:_="" ns3:_="">
    <xsd:import namespace="259708fd-a72e-46c9-bfc2-93122f0920b5"/>
    <xsd:import namespace="86647253-eb8c-4c9e-ac40-89c97b8ae127"/>
    <xsd:element name="properties">
      <xsd:complexType>
        <xsd:sequence>
          <xsd:element name="documentManagement">
            <xsd:complexType>
              <xsd:all>
                <xsd:element ref="ns2:b8c14ec0b1ba4744863d5110e801bb16" minOccurs="0"/>
                <xsd:element ref="ns2:TaxCatchAll" minOccurs="0"/>
                <xsd:element ref="ns2:TaxCatchAllLabel" minOccurs="0"/>
                <xsd:element ref="ns2:p4e2b99357bc47d988d1ccd4434a843d" minOccurs="0"/>
                <xsd:element ref="ns2:PreviousDocumentID" minOccurs="0"/>
                <xsd:element ref="ns2:TaxKeywordTaxHTField" minOccurs="0"/>
                <xsd:element ref="ns2:b89147adbf754e4a921375496e80ab30" minOccurs="0"/>
                <xsd:element ref="ns2:jc87299190a64dd498e0e27ebe76fe15" minOccurs="0"/>
                <xsd:element ref="ns3:U1" minOccurs="0"/>
                <xsd:element ref="ns3:U2" minOccurs="0"/>
                <xsd:element ref="ns3:U3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708fd-a72e-46c9-bfc2-93122f0920b5" elementFormDefault="qualified">
    <xsd:import namespace="http://schemas.microsoft.com/office/2006/documentManagement/types"/>
    <xsd:import namespace="http://schemas.microsoft.com/office/infopath/2007/PartnerControls"/>
    <xsd:element name="b8c14ec0b1ba4744863d5110e801bb16" ma:index="8" ma:taxonomy="true" ma:internalName="b8c14ec0b1ba4744863d5110e801bb16" ma:taxonomyFieldName="SecurityMarking" ma:displayName="Security Marking" ma:default="" ma:fieldId="{b8c14ec0-b1ba-4744-863d-5110e801bb16}" ma:sspId="c3da18ca-885f-4e50-b790-a540194a1537" ma:termSetId="e2d780f9-711a-45dc-842c-d2840d2293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59c86e0-0289-4463-8b7f-0af429cbfe8a}" ma:internalName="TaxCatchAll" ma:showField="CatchAllData" ma:web="86647253-eb8c-4c9e-ac40-89c97b8ae1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59c86e0-0289-4463-8b7f-0af429cbfe8a}" ma:internalName="TaxCatchAllLabel" ma:readOnly="true" ma:showField="CatchAllDataLabel" ma:web="86647253-eb8c-4c9e-ac40-89c97b8ae1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4e2b99357bc47d988d1ccd4434a843d" ma:index="12" nillable="true" ma:taxonomy="true" ma:internalName="p4e2b99357bc47d988d1ccd4434a843d" ma:taxonomyFieldName="Descriptor" ma:displayName="Descriptor" ma:default="" ma:fieldId="{94e2b993-57bc-47d9-88d1-ccd4434a843d}" ma:sspId="c3da18ca-885f-4e50-b790-a540194a1537" ma:termSetId="ecc761e1-d00d-4a58-9685-e37d44011c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eviousDocumentID" ma:index="14" nillable="true" ma:displayName="Previous Document ID" ma:description="Use this field to hold any previous document IDs, including any previous version IDs to enable searching" ma:internalName="PreviousDocumentID">
      <xsd:simpleType>
        <xsd:restriction base="dms:Text"/>
      </xsd:simple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b89147adbf754e4a921375496e80ab30" ma:index="17" ma:taxonomy="true" ma:internalName="b89147adbf754e4a921375496e80ab30" ma:taxonomyFieldName="DocumentType" ma:displayName="Document Type" ma:default="" ma:fieldId="{b89147ad-bf75-4e4a-9213-75496e80ab30}" ma:sspId="c3da18ca-885f-4e50-b790-a540194a1537" ma:termSetId="0f2e3793-d771-4e81-967f-777d644d90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c87299190a64dd498e0e27ebe76fe15" ma:index="19" nillable="true" ma:taxonomy="true" ma:internalName="jc87299190a64dd498e0e27ebe76fe15" ma:taxonomyFieldName="Facility" ma:displayName="Facility" ma:default="" ma:fieldId="{3c872991-90a6-4dd4-98e0-e27ebe76fe15}" ma:sspId="c3da18ca-885f-4e50-b790-a540194a1537" ma:termSetId="bb136d4d-0901-4d88-8c16-f9396d3df75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47253-eb8c-4c9e-ac40-89c97b8ae127" elementFormDefault="qualified">
    <xsd:import namespace="http://schemas.microsoft.com/office/2006/documentManagement/types"/>
    <xsd:import namespace="http://schemas.microsoft.com/office/infopath/2007/PartnerControls"/>
    <xsd:element name="U1" ma:index="21" nillable="true" ma:displayName="U1" ma:description="This is a migration field, update the name and description as required" ma:internalName="_x0055_1">
      <xsd:simpleType>
        <xsd:restriction base="dms:Text"/>
      </xsd:simpleType>
    </xsd:element>
    <xsd:element name="U2" ma:index="22" nillable="true" ma:displayName="U2" ma:description="This is a migration field, update the name and description as required" ma:internalName="_x0055_2">
      <xsd:simpleType>
        <xsd:restriction base="dms:Text"/>
      </xsd:simpleType>
    </xsd:element>
    <xsd:element name="U3" ma:index="23" nillable="true" ma:displayName="U3" ma:description="This is a migration field, update the name and description as required" ma:internalName="_x0055_3">
      <xsd:simpleType>
        <xsd:restriction base="dms:Text"/>
      </xsd:simpleType>
    </xsd:element>
    <xsd:element name="_dlc_DocId" ma:index="2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2 xmlns="86647253-eb8c-4c9e-ac40-89c97b8ae127" xsi:nil="true"/>
    <TaxCatchAll xmlns="259708fd-a72e-46c9-bfc2-93122f0920b5">
      <Value>3</Value>
      <Value>716</Value>
      <Value>1</Value>
      <Value>925</Value>
    </TaxCatchAll>
    <TaxKeywordTaxHTField xmlns="259708fd-a72e-46c9-bfc2-93122f0920b5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 template</TermName>
          <TermId xmlns="http://schemas.microsoft.com/office/infopath/2007/PartnerControls">de083fb7-f39f-4eb7-9b2b-6cfd22dce14a</TermId>
        </TermInfo>
        <TermInfo xmlns="http://schemas.microsoft.com/office/infopath/2007/PartnerControls">
          <TermName xmlns="http://schemas.microsoft.com/office/infopath/2007/PartnerControls">PowerPoint Template Brand Marketing</TermName>
          <TermId xmlns="http://schemas.microsoft.com/office/infopath/2007/PartnerControls">f9c7bf0b-4893-4eb4-8c59-29cab683a812</TermId>
        </TermInfo>
      </Terms>
    </TaxKeywordTaxHTField>
    <U1 xmlns="86647253-eb8c-4c9e-ac40-89c97b8ae127" xsi:nil="true"/>
    <b8c14ec0b1ba4744863d5110e801bb16 xmlns="259708fd-a72e-46c9-bfc2-93122f0920b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2088df97-0d58-48da-b509-1f365f199e06</TermId>
        </TermInfo>
      </Terms>
    </b8c14ec0b1ba4744863d5110e801bb16>
    <PreviousDocumentID xmlns="259708fd-a72e-46c9-bfc2-93122f0920b5" xsi:nil="true"/>
    <jc87299190a64dd498e0e27ebe76fe15 xmlns="259708fd-a72e-46c9-bfc2-93122f0920b5">
      <Terms xmlns="http://schemas.microsoft.com/office/infopath/2007/PartnerControls"/>
    </jc87299190a64dd498e0e27ebe76fe15>
    <b89147adbf754e4a921375496e80ab30 xmlns="259708fd-a72e-46c9-bfc2-93122f0920b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 document</TermName>
          <TermId xmlns="http://schemas.microsoft.com/office/infopath/2007/PartnerControls">452199a0-c8da-4dda-9513-45e1801898f3</TermId>
        </TermInfo>
      </Terms>
    </b89147adbf754e4a921375496e80ab30>
    <p4e2b99357bc47d988d1ccd4434a843d xmlns="259708fd-a72e-46c9-bfc2-93122f0920b5">
      <Terms xmlns="http://schemas.microsoft.com/office/infopath/2007/PartnerControls"/>
    </p4e2b99357bc47d988d1ccd4434a843d>
    <U3 xmlns="86647253-eb8c-4c9e-ac40-89c97b8ae127" xsi:nil="true"/>
    <_dlc_DocId xmlns="86647253-eb8c-4c9e-ac40-89c97b8ae127">O1AAHF-1804904097-52</_dlc_DocId>
    <_dlc_DocIdUrl xmlns="86647253-eb8c-4c9e-ac40-89c97b8ae127">
      <Url>https://aweuk.sharepoint.com/teams/CorporateCommunications/MULTIACCESS/_layouts/15/DocIdRedir.aspx?ID=O1AAHF-1804904097-52</Url>
      <Description>O1AAHF-1804904097-52</Description>
    </_dlc_DocIdUrl>
  </documentManagement>
</p:properties>
</file>

<file path=customXml/itemProps1.xml><?xml version="1.0" encoding="utf-8"?>
<ds:datastoreItem xmlns:ds="http://schemas.openxmlformats.org/officeDocument/2006/customXml" ds:itemID="{F6A9730B-A6A5-4206-A981-B53F5C9411D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6A70E1A2-5B8D-441B-AA74-2BDBB4AFA4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708fd-a72e-46c9-bfc2-93122f0920b5"/>
    <ds:schemaRef ds:uri="86647253-eb8c-4c9e-ac40-89c97b8ae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937055-0B6B-4D10-A3F8-FCBDBEB61C3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3A95BED-8BB7-4EEB-B787-45B09BC4466A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803C59D7-C179-414E-96CC-C56D32D2365E}">
  <ds:schemaRefs>
    <ds:schemaRef ds:uri="http://purl.org/dc/terms/"/>
    <ds:schemaRef ds:uri="http://schemas.microsoft.com/office/2006/metadata/properties"/>
    <ds:schemaRef ds:uri="86647253-eb8c-4c9e-ac40-89c97b8ae127"/>
    <ds:schemaRef ds:uri="http://schemas.microsoft.com/office/2006/documentManagement/types"/>
    <ds:schemaRef ds:uri="http://purl.org/dc/elements/1.1/"/>
    <ds:schemaRef ds:uri="259708fd-a72e-46c9-bfc2-93122f0920b5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5348</TotalTime>
  <Words>1139</Words>
  <Application>Microsoft Office PowerPoint</Application>
  <PresentationFormat>On-screen Show (16:9)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</vt:lpstr>
      <vt:lpstr>Wingdings</vt:lpstr>
      <vt:lpstr>Office Theme</vt:lpstr>
      <vt:lpstr>Rebuilding Quality The AWE Next Generation Quality Professional 8th March 2024 Prof Amanda McKay CQP FCQI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AWE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 16x9 Powerpoint Template 2020</dc:title>
  <dc:creator>Templeton David AWE</dc:creator>
  <cp:keywords>PowerPoint Template Brand Marketing; PowerPoint template</cp:keywords>
  <cp:lastModifiedBy>Mckay Amanda AWE</cp:lastModifiedBy>
  <cp:revision>482</cp:revision>
  <dcterms:created xsi:type="dcterms:W3CDTF">2015-09-15T15:35:15Z</dcterms:created>
  <dcterms:modified xsi:type="dcterms:W3CDTF">2024-02-29T06:38:22Z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0x010100D8C41F07BCD140B0B3750A132EA127120500E004303B6F810245BFCC3F124E6E678E</vt:lpwstr>
  </property>
  <property fmtid="{D5CDD505-2E9C-101B-9397-08002B2CF9AE}" pid="3" name="_dlc_DocIdItemGuid">
    <vt:lpwstr>46ddc101-9b8d-4a23-9cc5-dae7e88595dc</vt:lpwstr>
  </property>
  <property fmtid="{D5CDD505-2E9C-101B-9397-08002B2CF9AE}" pid="4" name="TaxKeyword">
    <vt:lpwstr>716;#PowerPoint template|de083fb7-f39f-4eb7-9b2b-6cfd22dce14a;#925;#PowerPoint Template Brand Marketing|f9c7bf0b-4893-4eb4-8c59-29cab683a812</vt:lpwstr>
  </property>
  <property fmtid="{D5CDD505-2E9C-101B-9397-08002B2CF9AE}" pid="5" name="SecurityMarking">
    <vt:lpwstr>3;#OFFICIAL|2088df97-0d58-48da-b509-1f365f199e06</vt:lpwstr>
  </property>
  <property fmtid="{D5CDD505-2E9C-101B-9397-08002B2CF9AE}" pid="6" name="Descriptor">
    <vt:lpwstr/>
  </property>
  <property fmtid="{D5CDD505-2E9C-101B-9397-08002B2CF9AE}" pid="7" name="DocumentType">
    <vt:lpwstr>1;#Communications document|452199a0-c8da-4dda-9513-45e1801898f3</vt:lpwstr>
  </property>
  <property fmtid="{D5CDD505-2E9C-101B-9397-08002B2CF9AE}" pid="8" name="Facility">
    <vt:lpwstr/>
  </property>
  <property fmtid="{D5CDD505-2E9C-101B-9397-08002B2CF9AE}" pid="9" name="SharedWithUsers">
    <vt:lpwstr>477;#Gurung Parogya AWE</vt:lpwstr>
  </property>
</Properties>
</file>