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2" r:id="rId9"/>
    <p:sldId id="266" r:id="rId10"/>
    <p:sldId id="263" r:id="rId11"/>
    <p:sldId id="267" r:id="rId12"/>
    <p:sldId id="268" r:id="rId13"/>
    <p:sldId id="264" r:id="rId14"/>
    <p:sldId id="269" r:id="rId15"/>
    <p:sldId id="270" r:id="rId16"/>
    <p:sldId id="26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E1014-2A42-41E0-A102-769E73914C2E}" v="428" dt="2024-02-27T15:05:02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765" autoAdjust="0"/>
  </p:normalViewPr>
  <p:slideViewPr>
    <p:cSldViewPr snapToGrid="0">
      <p:cViewPr>
        <p:scale>
          <a:sx n="64" d="100"/>
          <a:sy n="64" d="100"/>
        </p:scale>
        <p:origin x="748" y="-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6DFD2-3DE5-4C33-8BFF-2F089889AD4B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6C2C0-29B7-4A92-A972-66BBE767B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2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Cardiologist</a:t>
            </a:r>
          </a:p>
          <a:p>
            <a:r>
              <a:rPr lang="en-GB" dirty="0"/>
              <a:t>Rheumatologist</a:t>
            </a:r>
          </a:p>
          <a:p>
            <a:r>
              <a:rPr lang="en-GB" dirty="0"/>
              <a:t>Ophthalmologist</a:t>
            </a:r>
          </a:p>
          <a:p>
            <a:r>
              <a:rPr lang="en-GB" dirty="0"/>
              <a:t>ENT</a:t>
            </a:r>
          </a:p>
          <a:p>
            <a:r>
              <a:rPr lang="en-GB" dirty="0"/>
              <a:t>Dermatologist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0BF39-CDEF-4191-8F24-4969811638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3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1" i="0" dirty="0">
                <a:solidFill>
                  <a:srgbClr val="141414"/>
                </a:solidFill>
                <a:effectLst/>
                <a:latin typeface="inherit"/>
              </a:rPr>
              <a:t>Menopause symptoms can be considered a disability and employers face being sued if they do not make "reasonable adjustments", a watchdog has said.</a:t>
            </a:r>
            <a:endParaRPr lang="en-GB" b="0" i="0" dirty="0">
              <a:solidFill>
                <a:srgbClr val="141414"/>
              </a:solidFill>
              <a:effectLst/>
              <a:latin typeface="ReithSans"/>
            </a:endParaRPr>
          </a:p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The Equality and Human Rights Commission (EHRC) issued the guidance to clarify the legal obligations to workers going through the menopause.</a:t>
            </a:r>
          </a:p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The EHRC said bosses should offer changes such as providing rest areas or flexible hours to help.</a:t>
            </a:r>
          </a:p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Relaxing uniform policies to allow women to wear cooler clothes could also help.</a:t>
            </a:r>
          </a:p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Failing to make "reasonable adjustments" amounts to disability discrimination under the Equality Act 2010 if the symptoms have a "long-term and substantial impact" on a woman's ability to carry out their usual day-to-day activities, the EHRC said.</a:t>
            </a:r>
          </a:p>
          <a:p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The EHRC adds that taking disciplinary action against women for a menopause related-absence could amount to discrimination, and that language that ridicules someone's symptoms could constitute harassment.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6C2C0-29B7-4A92-A972-66BBE767BF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6C2C0-29B7-4A92-A972-66BBE767BF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BF7D-4058-692D-497F-D2DD63D22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E62ED-D2B7-77A7-3E94-189F36E97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65E1E-5B1A-56E6-2793-BB641295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7F31-390C-DE75-9BBD-5E5C518B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0C692-3AA7-160A-7296-B66C1CDF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0782-D068-447D-BFE6-E447CBD5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67D97-3EC9-3682-8960-679DB284B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5475A-8A87-6235-2720-532F6C3E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0EC4-F75E-2059-94C9-929BFE50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16B79-6664-529A-31E4-1756ECE2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4D7E4-2EAE-89BB-1D99-D27ED6C2E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74D18-E416-C0C0-A9BE-556A27A8A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3F585-8331-C403-C236-EFF75FF7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D4FBB-0854-3F36-C623-A68EDCE6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3251-17AF-E392-309C-272757C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2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8557-A734-CE93-A0BD-BDB4BC7D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63F5-619A-02DB-407B-300DEEE9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32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E0A6-B5C4-6DDE-269A-7E0D77A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598C-A538-8E10-1A69-6CB94F3A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E4BEC-EB7F-7F68-4042-462A22A1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1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466D-6112-841C-1DB7-A97AB15F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ED4A5-2D48-E10E-9AC4-EEFC25C5D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3913-095D-8B6F-F137-4ECBB05A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4F76B-DB99-80CB-BBF1-FCEC996A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73360-7099-27CF-32C3-846D224C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5EF7-42E7-7F5B-C072-57FB0FA1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C82A-9C8D-D860-F20B-7D9DF5BB7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85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5CC86-FBB9-A479-6ED9-7965895C5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85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6413-161E-7FB8-93C6-1BCB4BD3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99A2A-C293-1712-AEC9-5ED0F8A9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7D68F-9358-DBB1-68DA-E71D1079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C2E5-1C6B-1B5B-40C3-3A58B9C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E9651-2F07-27C4-2CE1-21EFDC8CC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CF3AE-877A-E2E4-B05B-FFEF1AEE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62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5EB6-E5B2-09DB-6F3D-668F66BB9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71760-1A7F-D8FB-DF5D-69592B73C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62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54EE4-27DB-B909-3BA6-DA7E5F12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4D22C-8CEA-73C0-A625-C49AED9E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3F02F-25DC-5BD5-22BA-A163547F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24DC-3DE2-F97F-28CA-59E65327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FD0DE-D520-B792-BE8A-1AC9CEAB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1A277-FFAA-9530-11E0-39C4EACC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60504-68BC-07C6-AAAC-9BE7CDE1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D2863-5A2B-CF02-8708-917A3C32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3FC26-1B22-ED14-FBF4-7ED0E2AC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D5318-18FE-848E-63BC-2F7AC01D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9401-E0A4-8B06-315B-1EAF1D71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F42C-16AA-7D14-3F55-88A92D2C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376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BC653-7581-287B-F2CE-5F5BBC1E5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06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D3B8D-B0C8-AF6A-F6BA-A054B332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DFD32-54C3-0F33-2D62-966C3013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46FA6-A967-4775-D730-6FE8937C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7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EC8A-8674-26D3-C2B8-A661E167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F001F-AAD4-BCC4-D717-09BF99950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76964-0CCF-5CBF-616A-FD473D0D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101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835F4-B4E5-4027-B05E-C833CD6C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B8061-28F5-7A1A-839E-3182F36A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6368-9A4B-7E74-03A8-8C004DC7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9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1FE53-F8E5-8C4B-7982-C7D1751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750"/>
            <a:ext cx="10515600" cy="91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5E037-0A0E-DD68-FB97-2A2DD4CE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7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89C0-BA40-A84F-81F5-8EB3ACA4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27FA-38DD-409F-922F-354249A7428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4B81F-DF60-6EDB-38F7-8BCE7C0F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7ABD9-6B77-096B-85B7-688BDE6A3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41F69-BB59-4F0C-834C-A86EE15A87A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white circle with purple and blue lines&#10;&#10;Description automatically generated">
            <a:extLst>
              <a:ext uri="{FF2B5EF4-FFF2-40B4-BE49-F238E27FC236}">
                <a16:creationId xmlns:a16="http://schemas.microsoft.com/office/drawing/2014/main" id="{AEC29FBB-AFA3-FD72-6FDB-EE86535FAA7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/>
          <a:stretch/>
        </p:blipFill>
        <p:spPr>
          <a:xfrm>
            <a:off x="0" y="5503527"/>
            <a:ext cx="12192000" cy="1722120"/>
          </a:xfrm>
          <a:prstGeom prst="rect">
            <a:avLst/>
          </a:prstGeom>
        </p:spPr>
      </p:pic>
      <p:pic>
        <p:nvPicPr>
          <p:cNvPr id="7" name="Picture 6" descr="A white circle with purple and blue lines&#10;&#10;Description automatically generated">
            <a:extLst>
              <a:ext uri="{FF2B5EF4-FFF2-40B4-BE49-F238E27FC236}">
                <a16:creationId xmlns:a16="http://schemas.microsoft.com/office/drawing/2014/main" id="{E6ED03D8-B636-700D-1094-463F851AE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/>
          <a:stretch/>
        </p:blipFill>
        <p:spPr>
          <a:xfrm>
            <a:off x="0" y="5503527"/>
            <a:ext cx="12192000" cy="1722120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F59B7A18-DE30-E689-1E60-F7C80CDD82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146" y="280419"/>
            <a:ext cx="1614899" cy="525226"/>
          </a:xfrm>
          <a:prstGeom prst="rect">
            <a:avLst/>
          </a:prstGeom>
        </p:spPr>
      </p:pic>
      <p:pic>
        <p:nvPicPr>
          <p:cNvPr id="9" name="Picture 8" descr="A purple and black text&#10;&#10;Description automatically generated">
            <a:extLst>
              <a:ext uri="{FF2B5EF4-FFF2-40B4-BE49-F238E27FC236}">
                <a16:creationId xmlns:a16="http://schemas.microsoft.com/office/drawing/2014/main" id="{9D1C609C-C061-DC08-11BA-BDF07B55193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103505"/>
            <a:ext cx="2274828" cy="7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M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8676-4684-01A6-0697-13B40B237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Menopause in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F12E6-2F25-9693-E794-DCA2A20A6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6913" y="4404294"/>
            <a:ext cx="9144000" cy="1655762"/>
          </a:xfrm>
        </p:spPr>
        <p:txBody>
          <a:bodyPr/>
          <a:lstStyle/>
          <a:p>
            <a:pPr algn="r"/>
            <a:r>
              <a:rPr lang="en-GB" dirty="0"/>
              <a:t>Dr Clair Crockett</a:t>
            </a:r>
          </a:p>
          <a:p>
            <a:pPr algn="r"/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14369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71BC2-817C-72C9-F518-179B1026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3E39-0CCF-671E-B0FE-9E730D8D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menopause impact the workplace?</a:t>
            </a:r>
          </a:p>
        </p:txBody>
      </p:sp>
    </p:spTree>
    <p:extLst>
      <p:ext uri="{BB962C8B-B14F-4D97-AF65-F5344CB8AC3E}">
        <p14:creationId xmlns:p14="http://schemas.microsoft.com/office/powerpoint/2010/main" val="152839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5D74FA-67E4-6132-C6AD-591A93325F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2507" y="1825625"/>
            <a:ext cx="5172986" cy="35845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78908-703C-DAE7-BCC8-72D132C88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509" y="1561381"/>
            <a:ext cx="5181600" cy="45806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Midlife is when women are often at </a:t>
            </a:r>
            <a:r>
              <a:rPr lang="en-GB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GB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of careers - but crippling symptoms and lack of support is hampering careers.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99% 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said symptoms had a negative impact on their careers.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59%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had taken time off work due to their symptoms: </a:t>
            </a: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18%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were off more than </a:t>
            </a: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eight weeks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Reasons for taking time off included reduced efficiency (</a:t>
            </a: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45%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 poor quality of work (</a:t>
            </a: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26%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 and poor concentration (</a:t>
            </a: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39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C0D8-7137-2C92-366B-5C98114FB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9843"/>
            <a:ext cx="5181600" cy="40911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Lack of menopause awareness and support is costing the UK economy £10 billion.</a:t>
            </a:r>
          </a:p>
          <a:p>
            <a:endParaRPr lang="en-GB" dirty="0"/>
          </a:p>
          <a:p>
            <a:r>
              <a:rPr lang="en-GB" dirty="0"/>
              <a:t>Counting cost of staff leaving, and recruitment costs for rehiring and training replacement staff.</a:t>
            </a:r>
          </a:p>
          <a:p>
            <a:endParaRPr lang="en-GB" dirty="0"/>
          </a:p>
          <a:p>
            <a:r>
              <a:rPr lang="en-GB" dirty="0"/>
              <a:t>Women face up to a £30,000 pension shortfall.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75B7FE-55AA-C954-E00A-239EECFD6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6507" y="1825625"/>
            <a:ext cx="5172986" cy="3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1F8C7-EB1F-149B-5D43-2917BA09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F1AE-192F-A404-CE2A-3415C4A2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be done to help?</a:t>
            </a:r>
          </a:p>
        </p:txBody>
      </p:sp>
    </p:spTree>
    <p:extLst>
      <p:ext uri="{BB962C8B-B14F-4D97-AF65-F5344CB8AC3E}">
        <p14:creationId xmlns:p14="http://schemas.microsoft.com/office/powerpoint/2010/main" val="24173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94EB96-1395-0F81-F15E-690F88C7E9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2507" y="1825625"/>
            <a:ext cx="5172986" cy="35845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41DEE-AEDB-E2ED-3634-575C915B8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Change culture 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remove taboos 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(menopause guidance, support groups, talks)​.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Provide menopause </a:t>
            </a: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education for all​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Empower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with evidence-based medical resources and tools to help women make informed choice about their health and treatment options.</a:t>
            </a:r>
            <a:endParaRPr lang="en-GB" sz="2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95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6655-3FCB-82E3-C760-C277F55E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For line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9519-4D70-D86A-2E1B-7C750D8072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Understand the impact of hormone changes.</a:t>
            </a:r>
          </a:p>
          <a:p>
            <a:r>
              <a:rPr lang="en-GB" dirty="0"/>
              <a:t>Advocate for your staff: help remove barriers that may prevent a colleague from thriving at work​.</a:t>
            </a:r>
          </a:p>
          <a:p>
            <a:r>
              <a:rPr lang="en-GB" dirty="0"/>
              <a:t>Signpost to evidence-based ​​resources and support available ​​in your organisation​.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04195E-099A-3CB3-09FE-2E98700331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2902" y="1000102"/>
            <a:ext cx="4364059" cy="44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1CFC-1189-6E96-960C-C755D1C7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93" y="689906"/>
            <a:ext cx="10515600" cy="911938"/>
          </a:xfrm>
        </p:spPr>
        <p:txBody>
          <a:bodyPr/>
          <a:lstStyle/>
          <a:p>
            <a:r>
              <a:rPr lang="en-GB" u="sng" dirty="0"/>
              <a:t>For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35CA9-9C77-4375-807D-BD03CBE41F68}"/>
              </a:ext>
            </a:extLst>
          </p:cNvPr>
          <p:cNvSpPr txBox="1"/>
          <p:nvPr/>
        </p:nvSpPr>
        <p:spPr>
          <a:xfrm>
            <a:off x="750593" y="1595120"/>
            <a:ext cx="4507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balance app and website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medically approved 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track symptoms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hear other women’s experiences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A5167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A5167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A5167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25294-84B7-1B2D-6F77-4D3C110E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70" y="2191392"/>
            <a:ext cx="1505843" cy="2670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C65D2-D34A-B740-C09C-3AFA30402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721" y="1524096"/>
            <a:ext cx="1383912" cy="1390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861C9-78D4-9C23-D05F-963143F1B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489" y="1512552"/>
            <a:ext cx="1390008" cy="13900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3C2F69-78EF-2EDE-3B04-32F999AE12D6}"/>
              </a:ext>
            </a:extLst>
          </p:cNvPr>
          <p:cNvSpPr txBox="1"/>
          <p:nvPr/>
        </p:nvSpPr>
        <p:spPr>
          <a:xfrm>
            <a:off x="914400" y="4165968"/>
            <a:ext cx="228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The Definitive Guide to the Perimenopause &amp; Menopause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EA6C95-301C-4169-8FBD-4DE87AA51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971" y="4007262"/>
            <a:ext cx="1042506" cy="1548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B495FD-1590-3DF3-1B14-B32462AC69DC}"/>
              </a:ext>
            </a:extLst>
          </p:cNvPr>
          <p:cNvSpPr txBox="1"/>
          <p:nvPr/>
        </p:nvSpPr>
        <p:spPr>
          <a:xfrm>
            <a:off x="7114107" y="3712115"/>
            <a:ext cx="2458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Listen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516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to Dr Louise Newson podcast – expert guests and real-life stories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57CD5D-C1A7-7E07-2DBE-B1014EA35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6069" y="3602181"/>
            <a:ext cx="1457070" cy="1450974"/>
          </a:xfrm>
          <a:prstGeom prst="rect">
            <a:avLst/>
          </a:prstGeom>
        </p:spPr>
      </p:pic>
      <p:pic>
        <p:nvPicPr>
          <p:cNvPr id="4" name="Picture 3" descr="A person sitting in a chair&#10;&#10;Description automatically generated">
            <a:extLst>
              <a:ext uri="{FF2B5EF4-FFF2-40B4-BE49-F238E27FC236}">
                <a16:creationId xmlns:a16="http://schemas.microsoft.com/office/drawing/2014/main" id="{C68FBDEC-441B-26A2-75CE-788523541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53" y="1506456"/>
            <a:ext cx="1390008" cy="1390008"/>
          </a:xfrm>
          <a:prstGeom prst="rect">
            <a:avLst/>
          </a:prstGeom>
        </p:spPr>
      </p:pic>
      <p:pic>
        <p:nvPicPr>
          <p:cNvPr id="20" name="Picture 1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CF36837-F0EB-28B5-E563-02F095AA1C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18" y="4943221"/>
            <a:ext cx="108823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7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312F95C-C110-E8A6-66B1-94A0F58A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285273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Thank you for listening!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407ADC-05DC-272B-9A38-C32EEE3BA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8050" y="3613152"/>
            <a:ext cx="3359150" cy="150018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Want to know more?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4AD41B-B2A5-EA68-58A7-4375E041DF5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49925" y="3613152"/>
            <a:ext cx="38639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8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B9E5-46A6-B33E-8055-563ACA16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21C4-C24C-4053-0294-70D185C13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694"/>
            <a:ext cx="10515600" cy="3632495"/>
          </a:xfrm>
        </p:spPr>
        <p:txBody>
          <a:bodyPr/>
          <a:lstStyle/>
          <a:p>
            <a:r>
              <a:rPr lang="en-GB" dirty="0"/>
              <a:t>What is the menopause?</a:t>
            </a:r>
          </a:p>
          <a:p>
            <a:r>
              <a:rPr lang="en-GB" dirty="0"/>
              <a:t>Who does the menopause affect?</a:t>
            </a:r>
          </a:p>
          <a:p>
            <a:r>
              <a:rPr lang="en-GB" dirty="0"/>
              <a:t>What symptoms can be experienced? </a:t>
            </a:r>
          </a:p>
          <a:p>
            <a:r>
              <a:rPr lang="en-GB" dirty="0"/>
              <a:t>How can menopause impact the workplace?</a:t>
            </a:r>
          </a:p>
          <a:p>
            <a:r>
              <a:rPr lang="en-GB" dirty="0"/>
              <a:t>What can be done to help?</a:t>
            </a:r>
          </a:p>
        </p:txBody>
      </p:sp>
    </p:spTree>
    <p:extLst>
      <p:ext uri="{BB962C8B-B14F-4D97-AF65-F5344CB8AC3E}">
        <p14:creationId xmlns:p14="http://schemas.microsoft.com/office/powerpoint/2010/main" val="281057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DF08-CC9D-DDDF-7D11-BF8160C9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menopause?</a:t>
            </a:r>
          </a:p>
        </p:txBody>
      </p:sp>
    </p:spTree>
    <p:extLst>
      <p:ext uri="{BB962C8B-B14F-4D97-AF65-F5344CB8AC3E}">
        <p14:creationId xmlns:p14="http://schemas.microsoft.com/office/powerpoint/2010/main" val="26079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2180BD-70B3-731B-6001-8D432544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673" y="1272315"/>
            <a:ext cx="7462982" cy="402012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Meno – pause</a:t>
            </a:r>
          </a:p>
          <a:p>
            <a:pPr lvl="1"/>
            <a:r>
              <a:rPr lang="en-GB" sz="2800" dirty="0">
                <a:solidFill>
                  <a:srgbClr val="FF0000"/>
                </a:solidFill>
              </a:rPr>
              <a:t>Menstruation – stops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dirty="0">
                <a:solidFill>
                  <a:srgbClr val="002060"/>
                </a:solidFill>
                <a:latin typeface="DM Sans" pitchFamily="2" charset="0"/>
              </a:rPr>
              <a:t>Menopause average age 51 years</a:t>
            </a:r>
          </a:p>
          <a:p>
            <a:r>
              <a:rPr lang="en-GB" dirty="0">
                <a:solidFill>
                  <a:srgbClr val="002060"/>
                </a:solidFill>
              </a:rPr>
              <a:t>Perimenopause</a:t>
            </a:r>
            <a:endParaRPr lang="en-GB" dirty="0">
              <a:solidFill>
                <a:srgbClr val="002060"/>
              </a:solidFill>
              <a:latin typeface="DM Sans" pitchFamily="2" charset="0"/>
            </a:endParaRPr>
          </a:p>
          <a:p>
            <a:r>
              <a:rPr lang="en-GB" dirty="0">
                <a:solidFill>
                  <a:srgbClr val="002060"/>
                </a:solidFill>
              </a:rPr>
              <a:t>Early menopause = &lt;45years</a:t>
            </a:r>
          </a:p>
          <a:p>
            <a:r>
              <a:rPr lang="en-GB" dirty="0">
                <a:solidFill>
                  <a:srgbClr val="002060"/>
                </a:solidFill>
              </a:rPr>
              <a:t>Premature ovarian insufficiency = &lt;40yrs</a:t>
            </a:r>
          </a:p>
          <a:p>
            <a:r>
              <a:rPr lang="en-GB" dirty="0">
                <a:solidFill>
                  <a:srgbClr val="002060"/>
                </a:solidFill>
              </a:rPr>
              <a:t>Surgical or medically induced menopause</a:t>
            </a:r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7D573D-B3B1-D2BD-E923-89CF1783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795" y="0"/>
            <a:ext cx="4095205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BACD-17F3-45F3-B9F1-19A9E457C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043A-A247-C311-20DB-AF444539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the menopause affect?</a:t>
            </a:r>
          </a:p>
        </p:txBody>
      </p:sp>
    </p:spTree>
    <p:extLst>
      <p:ext uri="{BB962C8B-B14F-4D97-AF65-F5344CB8AC3E}">
        <p14:creationId xmlns:p14="http://schemas.microsoft.com/office/powerpoint/2010/main" val="396932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30CD9C-8018-B7A6-D61F-B9F5281CCA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81"/>
          <a:stretch/>
        </p:blipFill>
        <p:spPr>
          <a:xfrm>
            <a:off x="838201" y="1502352"/>
            <a:ext cx="5181600" cy="3585361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1B3A0-C14A-19C2-95E1-211DBC907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36319"/>
            <a:ext cx="5181600" cy="3585361"/>
          </a:xfrm>
        </p:spPr>
        <p:txBody>
          <a:bodyPr>
            <a:normAutofit/>
          </a:bodyPr>
          <a:lstStyle/>
          <a:p>
            <a:r>
              <a:rPr lang="en-GB" dirty="0"/>
              <a:t>Women of all ages</a:t>
            </a:r>
          </a:p>
          <a:p>
            <a:r>
              <a:rPr lang="en-GB" dirty="0"/>
              <a:t>Women of all ethnicities</a:t>
            </a:r>
          </a:p>
          <a:p>
            <a:r>
              <a:rPr lang="en-GB" dirty="0"/>
              <a:t>LGBT+ community</a:t>
            </a:r>
          </a:p>
          <a:p>
            <a:r>
              <a:rPr lang="en-GB" dirty="0"/>
              <a:t>Men and children</a:t>
            </a:r>
          </a:p>
          <a:p>
            <a:endParaRPr lang="en-GB" dirty="0"/>
          </a:p>
          <a:p>
            <a:r>
              <a:rPr lang="en-GB" dirty="0"/>
              <a:t>Everyone!</a:t>
            </a:r>
          </a:p>
        </p:txBody>
      </p:sp>
    </p:spTree>
    <p:extLst>
      <p:ext uri="{BB962C8B-B14F-4D97-AF65-F5344CB8AC3E}">
        <p14:creationId xmlns:p14="http://schemas.microsoft.com/office/powerpoint/2010/main" val="142341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FDCF-2680-1FC3-5FCC-AC9B1DF08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7956-CCF8-2792-8EE1-2E8455F0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symptoms can be experienced?</a:t>
            </a:r>
          </a:p>
        </p:txBody>
      </p:sp>
    </p:spTree>
    <p:extLst>
      <p:ext uri="{BB962C8B-B14F-4D97-AF65-F5344CB8AC3E}">
        <p14:creationId xmlns:p14="http://schemas.microsoft.com/office/powerpoint/2010/main" val="91298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4F4A-C76D-D35F-C7B1-EFCB7242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symptoms of menopause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34F0B-0C7F-3483-35D9-BBD99E74A2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Hot flushes / night sweats</a:t>
            </a:r>
          </a:p>
          <a:p>
            <a:r>
              <a:rPr lang="en-GB" dirty="0"/>
              <a:t>Poor sleep</a:t>
            </a:r>
          </a:p>
          <a:p>
            <a:r>
              <a:rPr lang="en-GB" dirty="0"/>
              <a:t>Fatigue</a:t>
            </a:r>
          </a:p>
          <a:p>
            <a:r>
              <a:rPr lang="en-GB" dirty="0"/>
              <a:t>Altered menstrual cycle</a:t>
            </a:r>
          </a:p>
          <a:p>
            <a:r>
              <a:rPr lang="en-GB" dirty="0"/>
              <a:t>Joint and muscle pains</a:t>
            </a:r>
          </a:p>
          <a:p>
            <a:r>
              <a:rPr lang="en-GB" dirty="0"/>
              <a:t>Headaches</a:t>
            </a:r>
          </a:p>
          <a:p>
            <a:r>
              <a:rPr lang="en-GB" dirty="0"/>
              <a:t>Worsening migraine</a:t>
            </a:r>
          </a:p>
          <a:p>
            <a:r>
              <a:rPr lang="en-GB" dirty="0"/>
              <a:t>Dizziness</a:t>
            </a:r>
          </a:p>
          <a:p>
            <a:r>
              <a:rPr lang="en-GB" dirty="0"/>
              <a:t>Tinnitus</a:t>
            </a:r>
          </a:p>
          <a:p>
            <a:r>
              <a:rPr lang="en-GB" dirty="0"/>
              <a:t>Palpitations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8483AE-DE3F-81EC-1FCC-ED528587AE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Weight gain</a:t>
            </a:r>
          </a:p>
          <a:p>
            <a:r>
              <a:rPr lang="en-GB" dirty="0"/>
              <a:t>Change in body shape</a:t>
            </a:r>
          </a:p>
          <a:p>
            <a:r>
              <a:rPr lang="en-GB" dirty="0"/>
              <a:t>Dry skin</a:t>
            </a:r>
          </a:p>
          <a:p>
            <a:r>
              <a:rPr lang="en-GB" dirty="0"/>
              <a:t>Itching</a:t>
            </a:r>
          </a:p>
          <a:p>
            <a:r>
              <a:rPr lang="en-GB" dirty="0"/>
              <a:t>Thinning hair</a:t>
            </a:r>
          </a:p>
          <a:p>
            <a:r>
              <a:rPr lang="en-GB" dirty="0"/>
              <a:t>Dry eyes</a:t>
            </a:r>
          </a:p>
          <a:p>
            <a:r>
              <a:rPr lang="en-GB" dirty="0"/>
              <a:t>Urinary symptoms</a:t>
            </a:r>
          </a:p>
          <a:p>
            <a:r>
              <a:rPr lang="en-GB" dirty="0"/>
              <a:t>Recurrent UTI</a:t>
            </a:r>
          </a:p>
          <a:p>
            <a:r>
              <a:rPr lang="en-GB" dirty="0"/>
              <a:t>Vaginal dryness</a:t>
            </a:r>
          </a:p>
        </p:txBody>
      </p:sp>
    </p:spTree>
    <p:extLst>
      <p:ext uri="{BB962C8B-B14F-4D97-AF65-F5344CB8AC3E}">
        <p14:creationId xmlns:p14="http://schemas.microsoft.com/office/powerpoint/2010/main" val="116022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3065-F8E3-2D57-57FB-392F5EE7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750"/>
            <a:ext cx="6457335" cy="911938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Psychological symptoms of the menopause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5D72-02CA-CC88-C7B3-8647562BA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57335" cy="375909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Anxiety</a:t>
            </a:r>
          </a:p>
          <a:p>
            <a:r>
              <a:rPr lang="en-GB" dirty="0"/>
              <a:t>Low mood </a:t>
            </a:r>
          </a:p>
          <a:p>
            <a:r>
              <a:rPr lang="en-GB" dirty="0"/>
              <a:t>Paranoia</a:t>
            </a:r>
          </a:p>
          <a:p>
            <a:r>
              <a:rPr lang="en-GB" dirty="0"/>
              <a:t>Loss of motivation and interest</a:t>
            </a:r>
          </a:p>
          <a:p>
            <a:r>
              <a:rPr lang="en-GB" dirty="0"/>
              <a:t>Irritability</a:t>
            </a:r>
          </a:p>
          <a:p>
            <a:r>
              <a:rPr lang="en-GB" dirty="0"/>
              <a:t>Anger</a:t>
            </a:r>
          </a:p>
          <a:p>
            <a:r>
              <a:rPr lang="en-GB" dirty="0"/>
              <a:t>Poor concentration and memory</a:t>
            </a:r>
          </a:p>
          <a:p>
            <a:r>
              <a:rPr lang="en-GB" dirty="0"/>
              <a:t>Low confidence and low self esteem</a:t>
            </a:r>
          </a:p>
          <a:p>
            <a:r>
              <a:rPr lang="en-GB" dirty="0"/>
              <a:t>Suicidal thoughts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A5C80-99E1-E3D3-F6F8-9AC82E9CD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176" y="0"/>
            <a:ext cx="4687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79950"/>
      </p:ext>
    </p:extLst>
  </p:cSld>
  <p:clrMapOvr>
    <a:masterClrMapping/>
  </p:clrMapOvr>
</p:sld>
</file>

<file path=ppt/theme/theme1.xml><?xml version="1.0" encoding="utf-8"?>
<a:theme xmlns:a="http://schemas.openxmlformats.org/drawingml/2006/main" name="Dual">
  <a:themeElements>
    <a:clrScheme name="Dual">
      <a:dk1>
        <a:srgbClr val="1A5167"/>
      </a:dk1>
      <a:lt1>
        <a:srgbClr val="F9F9F9"/>
      </a:lt1>
      <a:dk2>
        <a:srgbClr val="D0A8C5"/>
      </a:dk2>
      <a:lt2>
        <a:srgbClr val="F9F9F9"/>
      </a:lt2>
      <a:accent1>
        <a:srgbClr val="1A5167"/>
      </a:accent1>
      <a:accent2>
        <a:srgbClr val="D0A8C5"/>
      </a:accent2>
      <a:accent3>
        <a:srgbClr val="A5A5A5"/>
      </a:accent3>
      <a:accent4>
        <a:srgbClr val="954F72"/>
      </a:accent4>
      <a:accent5>
        <a:srgbClr val="1A5167"/>
      </a:accent5>
      <a:accent6>
        <a:srgbClr val="E7E6E6"/>
      </a:accent6>
      <a:hlink>
        <a:srgbClr val="1A5167"/>
      </a:hlink>
      <a:folHlink>
        <a:srgbClr val="D0A8C5"/>
      </a:folHlink>
    </a:clrScheme>
    <a:fontScheme name="Dual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al" id="{29C33258-8491-4679-9D6C-9EBCE26F28D1}" vid="{EF63BCF9-975B-4601-8909-469C987D0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2dde88-0660-436c-9c6f-c02489bc881e" xsi:nil="true"/>
    <lcf76f155ced4ddcb4097134ff3c332f xmlns="2cc61d2f-f506-4429-a71c-6a8a50052fc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FA930C3E79446ABCBC56809037EEB" ma:contentTypeVersion="15" ma:contentTypeDescription="Create a new document." ma:contentTypeScope="" ma:versionID="d21e10b28949e45db2fcb42cf5673d9c">
  <xsd:schema xmlns:xsd="http://www.w3.org/2001/XMLSchema" xmlns:xs="http://www.w3.org/2001/XMLSchema" xmlns:p="http://schemas.microsoft.com/office/2006/metadata/properties" xmlns:ns2="2cc61d2f-f506-4429-a71c-6a8a50052fc8" xmlns:ns3="7e2dde88-0660-436c-9c6f-c02489bc881e" targetNamespace="http://schemas.microsoft.com/office/2006/metadata/properties" ma:root="true" ma:fieldsID="446fc0274500a806d80eabe04cdd27b6" ns2:_="" ns3:_="">
    <xsd:import namespace="2cc61d2f-f506-4429-a71c-6a8a50052fc8"/>
    <xsd:import namespace="7e2dde88-0660-436c-9c6f-c02489bc88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61d2f-f506-4429-a71c-6a8a50052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5888d96-acb6-4c98-8c3f-61a4c5ef7b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dde88-0660-436c-9c6f-c02489bc88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43354cf-7830-4e3d-addd-1a2fdda6923a}" ma:internalName="TaxCatchAll" ma:showField="CatchAllData" ma:web="7e2dde88-0660-436c-9c6f-c02489bc88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9491C-602D-4986-B495-1BDFECA30A15}">
  <ds:schemaRefs>
    <ds:schemaRef ds:uri="http://schemas.microsoft.com/office/2006/metadata/properties"/>
    <ds:schemaRef ds:uri="http://schemas.microsoft.com/office/infopath/2007/PartnerControls"/>
    <ds:schemaRef ds:uri="6b4422d8-c3fd-4216-b800-1eefb2ff87f9"/>
    <ds:schemaRef ds:uri="7e2dde88-0660-436c-9c6f-c02489bc881e"/>
    <ds:schemaRef ds:uri="2cc61d2f-f506-4429-a71c-6a8a50052fc8"/>
  </ds:schemaRefs>
</ds:datastoreItem>
</file>

<file path=customXml/itemProps2.xml><?xml version="1.0" encoding="utf-8"?>
<ds:datastoreItem xmlns:ds="http://schemas.openxmlformats.org/officeDocument/2006/customXml" ds:itemID="{5035E7D4-63E4-4A01-B2D3-3D01CCF16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c61d2f-f506-4429-a71c-6a8a50052fc8"/>
    <ds:schemaRef ds:uri="7e2dde88-0660-436c-9c6f-c02489bc88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57DAA1-C3C7-4408-BAAF-F09F8F94F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Dual</Template>
  <TotalTime>206</TotalTime>
  <Words>603</Words>
  <Application>Microsoft Office PowerPoint</Application>
  <PresentationFormat>Widescreen</PresentationFormat>
  <Paragraphs>98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DM Sans</vt:lpstr>
      <vt:lpstr>inherit</vt:lpstr>
      <vt:lpstr>ReithSans</vt:lpstr>
      <vt:lpstr>Dual</vt:lpstr>
      <vt:lpstr>Menopause in the Workplace</vt:lpstr>
      <vt:lpstr>Overview</vt:lpstr>
      <vt:lpstr>What is the menopause?</vt:lpstr>
      <vt:lpstr>PowerPoint Presentation</vt:lpstr>
      <vt:lpstr>Who does the menopause affect?</vt:lpstr>
      <vt:lpstr>PowerPoint Presentation</vt:lpstr>
      <vt:lpstr>What symptoms can be experienced?</vt:lpstr>
      <vt:lpstr>Physical symptoms of menopause</vt:lpstr>
      <vt:lpstr>Psychological symptoms of the menopause</vt:lpstr>
      <vt:lpstr>How can menopause impact the workplace?</vt:lpstr>
      <vt:lpstr>PowerPoint Presentation</vt:lpstr>
      <vt:lpstr>PowerPoint Presentation</vt:lpstr>
      <vt:lpstr>What can be done to help?</vt:lpstr>
      <vt:lpstr>PowerPoint Presentation</vt:lpstr>
      <vt:lpstr>For line managers</vt:lpstr>
      <vt:lpstr>For you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slides</dc:title>
  <dc:creator>Tiegan Weatherhead</dc:creator>
  <cp:lastModifiedBy>Natalie Millman</cp:lastModifiedBy>
  <cp:revision>3</cp:revision>
  <dcterms:created xsi:type="dcterms:W3CDTF">2023-07-12T09:00:03Z</dcterms:created>
  <dcterms:modified xsi:type="dcterms:W3CDTF">2024-02-27T16:24:27Z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0x010100EE738AE62EEBAC44AED9BE72B78443DE</vt:lpwstr>
  </property>
  <property fmtid="{D5CDD505-2E9C-101B-9397-08002B2CF9AE}" pid="3" name="MediaServiceImageTags">
    <vt:lpwstr/>
  </property>
</Properties>
</file>